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32" r:id="rId2"/>
    <p:sldId id="355" r:id="rId3"/>
    <p:sldId id="374" r:id="rId4"/>
    <p:sldId id="375" r:id="rId5"/>
    <p:sldId id="257" r:id="rId6"/>
    <p:sldId id="377" r:id="rId7"/>
    <p:sldId id="378" r:id="rId8"/>
    <p:sldId id="376" r:id="rId9"/>
    <p:sldId id="380" r:id="rId10"/>
    <p:sldId id="381" r:id="rId11"/>
    <p:sldId id="382" r:id="rId12"/>
    <p:sldId id="383" r:id="rId13"/>
    <p:sldId id="384" r:id="rId14"/>
    <p:sldId id="385" r:id="rId15"/>
    <p:sldId id="386" r:id="rId16"/>
    <p:sldId id="392" r:id="rId17"/>
    <p:sldId id="387" r:id="rId18"/>
    <p:sldId id="388" r:id="rId19"/>
    <p:sldId id="389" r:id="rId20"/>
    <p:sldId id="390" r:id="rId21"/>
    <p:sldId id="393" r:id="rId22"/>
  </p:sldIdLst>
  <p:sldSz cx="12192000" cy="6858000"/>
  <p:notesSz cx="6858000" cy="9144000"/>
  <p:embeddedFontLst>
    <p:embeddedFont>
      <p:font typeface="SVN-Heroe Pro Inline" pitchFamily="50" charset="0"/>
      <p:regular r:id="rId24"/>
    </p:embeddedFont>
    <p:embeddedFont>
      <p:font typeface="SVN-Square" panose="02040603050506020204" pitchFamily="18" charset="0"/>
      <p:regular r:id="rId25"/>
    </p:embeddedFont>
    <p:embeddedFont>
      <p:font typeface="UTM Avo" panose="02040603050506020204" pitchFamily="18" charset="0"/>
      <p:regular r:id="rId26"/>
      <p:bold r:id="rId27"/>
      <p:italic r:id="rId28"/>
      <p:boldItalic r:id="rId29"/>
    </p:embeddedFont>
    <p:embeddedFont>
      <p:font typeface="UTM Guanine" panose="02040603050506020204" pitchFamily="18" charset="0"/>
      <p:regular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7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F6F2"/>
    <a:srgbClr val="FFBAA3"/>
    <a:srgbClr val="8FC7F7"/>
    <a:srgbClr val="F9FC92"/>
    <a:srgbClr val="FFC346"/>
    <a:srgbClr val="396250"/>
    <a:srgbClr val="0D2B01"/>
    <a:srgbClr val="F5AD4B"/>
    <a:srgbClr val="CE8E36"/>
    <a:srgbClr val="76D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5" autoAdjust="0"/>
    <p:restoredTop sz="94660"/>
  </p:normalViewPr>
  <p:slideViewPr>
    <p:cSldViewPr snapToGrid="0">
      <p:cViewPr>
        <p:scale>
          <a:sx n="66" d="100"/>
          <a:sy n="66" d="100"/>
        </p:scale>
        <p:origin x="1092" y="204"/>
      </p:cViewPr>
      <p:guideLst>
        <p:guide orient="horz" pos="2232"/>
        <p:guide pos="37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AA1B303-82A0-405A-9C14-B95B44FE54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6" name="矩形 7">
            <a:extLst>
              <a:ext uri="{FF2B5EF4-FFF2-40B4-BE49-F238E27FC236}">
                <a16:creationId xmlns:a16="http://schemas.microsoft.com/office/drawing/2014/main" id="{1E9B3AF6-5507-3D55-29D8-26C79431CC5A}"/>
              </a:ext>
            </a:extLst>
          </p:cNvPr>
          <p:cNvSpPr/>
          <p:nvPr userDrawn="1"/>
        </p:nvSpPr>
        <p:spPr>
          <a:xfrm>
            <a:off x="0" y="23919"/>
            <a:ext cx="12192000" cy="6858000"/>
          </a:xfrm>
          <a:prstGeom prst="rect">
            <a:avLst/>
          </a:prstGeom>
          <a:blipFill dpi="0" rotWithShape="1">
            <a:blip r:embed="rId3">
              <a:alphaModFix amt="2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2" name="TextBox 1">
            <a:extLst>
              <a:ext uri="{FF2B5EF4-FFF2-40B4-BE49-F238E27FC236}">
                <a16:creationId xmlns:a16="http://schemas.microsoft.com/office/drawing/2014/main" id="{7F45654E-0CDA-76DB-4AFD-93B9E3C05C1E}"/>
              </a:ext>
            </a:extLst>
          </p:cNvPr>
          <p:cNvSpPr txBox="1"/>
          <p:nvPr userDrawn="1"/>
        </p:nvSpPr>
        <p:spPr>
          <a:xfrm>
            <a:off x="0" y="0"/>
            <a:ext cx="1201783" cy="369332"/>
          </a:xfrm>
          <a:prstGeom prst="rect">
            <a:avLst/>
          </a:prstGeom>
          <a:noFill/>
        </p:spPr>
        <p:txBody>
          <a:bodyPr wrap="square" rtlCol="0">
            <a:spAutoFit/>
          </a:bodyPr>
          <a:lstStyle/>
          <a:p>
            <a:r>
              <a:rPr lang="en-US" b="1" dirty="0">
                <a:solidFill>
                  <a:schemeClr val="accent5">
                    <a:lumMod val="75000"/>
                  </a:schemeClr>
                </a:solidFill>
                <a:latin typeface="UTM Avo" panose="02040603050506020204" pitchFamily="18" charset="0"/>
              </a:rPr>
              <a:t>KTUTS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52D46BD-5730-B4CF-37E0-4ABC67AA3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414FD54-9431-3D19-3B92-4A4389CF577F}"/>
              </a:ext>
            </a:extLst>
          </p:cNvPr>
          <p:cNvSpPr txBox="1"/>
          <p:nvPr userDrawn="1"/>
        </p:nvSpPr>
        <p:spPr>
          <a:xfrm>
            <a:off x="0" y="0"/>
            <a:ext cx="1201783" cy="369332"/>
          </a:xfrm>
          <a:prstGeom prst="rect">
            <a:avLst/>
          </a:prstGeom>
          <a:noFill/>
        </p:spPr>
        <p:txBody>
          <a:bodyPr wrap="square" rtlCol="0">
            <a:spAutoFit/>
          </a:bodyPr>
          <a:lstStyle/>
          <a:p>
            <a:r>
              <a:rPr lang="en-US" b="1" dirty="0">
                <a:solidFill>
                  <a:schemeClr val="accent5">
                    <a:lumMod val="75000"/>
                  </a:schemeClr>
                </a:solidFill>
                <a:latin typeface="UTM Avo" panose="02040603050506020204" pitchFamily="18" charset="0"/>
              </a:rPr>
              <a:t>KTUTS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2024/2/25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414F8E82-6CD2-E269-A461-281B66F9AC83}"/>
              </a:ext>
            </a:extLst>
          </p:cNvPr>
          <p:cNvSpPr txBox="1"/>
          <p:nvPr userDrawn="1"/>
        </p:nvSpPr>
        <p:spPr>
          <a:xfrm>
            <a:off x="2880780" y="11849100"/>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charset="0"/>
                <a:cs typeface="Times New Roman" panose="02020603050405020304" charset="0"/>
              </a:rPr>
              <a:t>Liên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hệ</a:t>
            </a:r>
            <a:r>
              <a:rPr lang="en-US" dirty="0">
                <a:latin typeface="Times New Roman" panose="02020603050405020304" charset="0"/>
                <a:cs typeface="Times New Roman" panose="02020603050405020304" charset="0"/>
              </a:rPr>
              <a:t> page:</a:t>
            </a:r>
          </a:p>
          <a:p>
            <a:r>
              <a:rPr lang="en-US" dirty="0">
                <a:latin typeface="Times New Roman" panose="02020603050405020304" charset="0"/>
                <a:cs typeface="Times New Roman" panose="02020603050405020304" charset="0"/>
                <a:hlinkClick r:id="rId22"/>
              </a:rPr>
              <a:t>https://www.facebook.com/teamKTUTS</a:t>
            </a:r>
            <a:endParaRPr lang="en-US" dirty="0">
              <a:latin typeface="Times New Roman" panose="02020603050405020304" charset="0"/>
              <a:cs typeface="Times New Roman" panose="02020603050405020304" charset="0"/>
            </a:endParaRPr>
          </a:p>
          <a:p>
            <a:r>
              <a:rPr lang="en-US" dirty="0" err="1">
                <a:latin typeface="Times New Roman" panose="02020603050405020304" charset="0"/>
                <a:cs typeface="Times New Roman" panose="02020603050405020304" charset="0"/>
              </a:rPr>
              <a:t>Đây</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là</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sản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phẩm</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của</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nhóm</a:t>
            </a:r>
            <a:r>
              <a:rPr lang="en-US" dirty="0">
                <a:latin typeface="Times New Roman" panose="02020603050405020304" charset="0"/>
                <a:cs typeface="Times New Roman" panose="02020603050405020304" charset="0"/>
              </a:rPr>
              <a:t> KTUTS. </a:t>
            </a:r>
            <a:r>
              <a:rPr lang="en-US" dirty="0" err="1">
                <a:latin typeface="Times New Roman" panose="02020603050405020304" charset="0"/>
                <a:cs typeface="Times New Roman" panose="02020603050405020304" charset="0"/>
              </a:rPr>
              <a:t>Mọi</a:t>
            </a:r>
            <a:r>
              <a:rPr lang="en-US" dirty="0">
                <a:latin typeface="Times New Roman" panose="02020603050405020304" charset="0"/>
                <a:cs typeface="Times New Roman" panose="02020603050405020304" charset="0"/>
              </a:rPr>
              <a:t> chi </a:t>
            </a:r>
            <a:r>
              <a:rPr lang="en-US" dirty="0" err="1">
                <a:latin typeface="Times New Roman" panose="02020603050405020304" charset="0"/>
                <a:cs typeface="Times New Roman" panose="02020603050405020304" charset="0"/>
              </a:rPr>
              <a:t>tiết</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vui</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lòng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liên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hệ</a:t>
            </a:r>
            <a:r>
              <a:rPr lang="en-US" dirty="0">
                <a:latin typeface="Times New Roman" panose="02020603050405020304" charset="0"/>
                <a:cs typeface="Times New Roman" panose="02020603050405020304" charset="0"/>
              </a:rPr>
              <a:t> page </a:t>
            </a:r>
            <a:r>
              <a:rPr lang="en-US" dirty="0" err="1">
                <a:latin typeface="Times New Roman" panose="02020603050405020304" charset="0"/>
                <a:cs typeface="Times New Roman" panose="02020603050405020304" charset="0"/>
              </a:rPr>
              <a:t>hoặc</a:t>
            </a:r>
            <a:r>
              <a:rPr lang="en-US" dirty="0">
                <a:latin typeface="Times New Roman" panose="02020603050405020304" charset="0"/>
                <a:cs typeface="Times New Roman" panose="02020603050405020304" charset="0"/>
              </a:rPr>
              <a:t> SĐT: 0922 645 654</a:t>
            </a:r>
          </a:p>
        </p:txBody>
      </p:sp>
      <p:pic>
        <p:nvPicPr>
          <p:cNvPr id="3" name="Picture 2">
            <a:extLst>
              <a:ext uri="{FF2B5EF4-FFF2-40B4-BE49-F238E27FC236}">
                <a16:creationId xmlns:a16="http://schemas.microsoft.com/office/drawing/2014/main" id="{359F9CE3-4884-5545-991E-AF68A199B4C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80192" y="11602056"/>
            <a:ext cx="1771856" cy="1417417"/>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F1F98D69-308A-5310-F24F-53981C9D638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2402800" y="20924520"/>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E66BC424-C5A0-5138-C0A3-6EB2F63EB4F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0784800" y="-16261080"/>
            <a:ext cx="1881378" cy="162530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F593E130-5EF3-64BF-BD15-8C6D40E96CC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827871" y="-16212675"/>
            <a:ext cx="1881378" cy="162530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0043408-9620-5E09-91F4-3798FAFAB1E2}"/>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0937200" y="21229320"/>
            <a:ext cx="1881378" cy="1625303"/>
          </a:xfrm>
          <a:prstGeom prst="rect">
            <a:avLst/>
          </a:prstGeom>
        </p:spPr>
      </p:pic>
      <p:pic>
        <p:nvPicPr>
          <p:cNvPr id="8" name="Picture 7">
            <a:extLst>
              <a:ext uri="{FF2B5EF4-FFF2-40B4-BE49-F238E27FC236}">
                <a16:creationId xmlns:a16="http://schemas.microsoft.com/office/drawing/2014/main" id="{43A9BB7F-BB38-E7F0-A8D4-B95E99AAE0BA}"/>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312448" y="2307274"/>
            <a:ext cx="2804448" cy="2243451"/>
          </a:xfrm>
          <a:prstGeom prst="rect">
            <a:avLst/>
          </a:prstGeom>
        </p:spPr>
      </p:pic>
      <p:sp>
        <p:nvSpPr>
          <p:cNvPr id="9" name="TextBox 8">
            <a:extLst>
              <a:ext uri="{FF2B5EF4-FFF2-40B4-BE49-F238E27FC236}">
                <a16:creationId xmlns:a16="http://schemas.microsoft.com/office/drawing/2014/main" id="{49D0A48E-41EC-9C1D-9E67-02AE9BEEDEF5}"/>
              </a:ext>
            </a:extLst>
          </p:cNvPr>
          <p:cNvSpPr txBox="1"/>
          <p:nvPr userDrawn="1"/>
        </p:nvSpPr>
        <p:spPr>
          <a:xfrm>
            <a:off x="0" y="0"/>
            <a:ext cx="1201783" cy="369332"/>
          </a:xfrm>
          <a:prstGeom prst="rect">
            <a:avLst/>
          </a:prstGeom>
          <a:noFill/>
        </p:spPr>
        <p:txBody>
          <a:bodyPr wrap="square" rtlCol="0">
            <a:spAutoFit/>
          </a:bodyPr>
          <a:lstStyle/>
          <a:p>
            <a:r>
              <a:rPr lang="en-US" b="1" dirty="0">
                <a:solidFill>
                  <a:schemeClr val="accent5">
                    <a:lumMod val="75000"/>
                  </a:schemeClr>
                </a:solidFill>
                <a:latin typeface="UTM Avo" panose="02040603050506020204" pitchFamily="18"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10" name="图片 9" descr="组 1"/>
          <p:cNvPicPr>
            <a:picLocks noChangeAspect="1"/>
          </p:cNvPicPr>
          <p:nvPr/>
        </p:nvPicPr>
        <p:blipFill>
          <a:blip r:embed="rId2"/>
          <a:stretch>
            <a:fillRect/>
          </a:stretch>
        </p:blipFill>
        <p:spPr>
          <a:xfrm>
            <a:off x="1263015" y="932180"/>
            <a:ext cx="9665970" cy="5072380"/>
          </a:xfrm>
          <a:prstGeom prst="rect">
            <a:avLst/>
          </a:prstGeom>
        </p:spPr>
      </p:pic>
      <p:pic>
        <p:nvPicPr>
          <p:cNvPr id="21" name="图片 20" descr="E:\设计\PPT\图片1.png图片1"/>
          <p:cNvPicPr>
            <a:picLocks noChangeAspect="1"/>
          </p:cNvPicPr>
          <p:nvPr/>
        </p:nvPicPr>
        <p:blipFill>
          <a:blip r:embed="rId3"/>
          <a:srcRect/>
          <a:stretch>
            <a:fillRect/>
          </a:stretch>
        </p:blipFill>
        <p:spPr>
          <a:xfrm>
            <a:off x="-269574" y="45084"/>
            <a:ext cx="7162800" cy="6767830"/>
          </a:xfrm>
          <a:prstGeom prst="rect">
            <a:avLst/>
          </a:prstGeom>
        </p:spPr>
      </p:pic>
      <p:grpSp>
        <p:nvGrpSpPr>
          <p:cNvPr id="64" name="Group 63"/>
          <p:cNvGrpSpPr/>
          <p:nvPr/>
        </p:nvGrpSpPr>
        <p:grpSpPr>
          <a:xfrm>
            <a:off x="5552308" y="2030801"/>
            <a:ext cx="4640843" cy="3115168"/>
            <a:chOff x="5542289" y="2082309"/>
            <a:chExt cx="4640843" cy="3115168"/>
          </a:xfrm>
        </p:grpSpPr>
        <p:sp>
          <p:nvSpPr>
            <p:cNvPr id="63" name="TextBox 62"/>
            <p:cNvSpPr txBox="1"/>
            <p:nvPr/>
          </p:nvSpPr>
          <p:spPr>
            <a:xfrm>
              <a:off x="5628731" y="2150489"/>
              <a:ext cx="4554401" cy="3046988"/>
            </a:xfrm>
            <a:prstGeom prst="rect">
              <a:avLst/>
            </a:prstGeom>
            <a:noFill/>
          </p:spPr>
          <p:txBody>
            <a:bodyPr wrap="square" rtlCol="0">
              <a:spAutoFit/>
            </a:bodyPr>
            <a:lstStyle/>
            <a:p>
              <a:pPr algn="r"/>
              <a:r>
                <a:rPr lang="en-US" sz="9600">
                  <a:solidFill>
                    <a:srgbClr val="48F6F2"/>
                  </a:solidFill>
                  <a:latin typeface="UTM Guanine" panose="02040603050506020204" pitchFamily="18" charset="0"/>
                </a:rPr>
                <a:t>KHỞI ĐỘNG </a:t>
              </a:r>
            </a:p>
          </p:txBody>
        </p:sp>
        <p:sp>
          <p:nvSpPr>
            <p:cNvPr id="79" name="TextBox 78"/>
            <p:cNvSpPr txBox="1"/>
            <p:nvPr/>
          </p:nvSpPr>
          <p:spPr>
            <a:xfrm>
              <a:off x="5585510" y="2125854"/>
              <a:ext cx="4554401" cy="3046988"/>
            </a:xfrm>
            <a:prstGeom prst="rect">
              <a:avLst/>
            </a:prstGeom>
            <a:noFill/>
          </p:spPr>
          <p:txBody>
            <a:bodyPr wrap="square" rtlCol="0">
              <a:spAutoFit/>
            </a:bodyPr>
            <a:lstStyle/>
            <a:p>
              <a:pPr algn="r"/>
              <a:r>
                <a:rPr lang="en-US" sz="9600">
                  <a:latin typeface="UTM Guanine" panose="02040603050506020204" pitchFamily="18" charset="0"/>
                </a:rPr>
                <a:t>KHỞI ĐỘNG </a:t>
              </a:r>
            </a:p>
          </p:txBody>
        </p:sp>
        <p:sp>
          <p:nvSpPr>
            <p:cNvPr id="80" name="TextBox 79"/>
            <p:cNvSpPr txBox="1"/>
            <p:nvPr/>
          </p:nvSpPr>
          <p:spPr>
            <a:xfrm>
              <a:off x="5542289" y="2082309"/>
              <a:ext cx="4554401" cy="3046988"/>
            </a:xfrm>
            <a:prstGeom prst="rect">
              <a:avLst/>
            </a:prstGeom>
            <a:noFill/>
          </p:spPr>
          <p:txBody>
            <a:bodyPr wrap="square" rtlCol="0">
              <a:spAutoFit/>
            </a:bodyPr>
            <a:lstStyle/>
            <a:p>
              <a:pPr algn="r"/>
              <a:r>
                <a:rPr lang="en-US" sz="9600">
                  <a:solidFill>
                    <a:srgbClr val="FFBAA3"/>
                  </a:solidFill>
                  <a:latin typeface="UTM Guanine" panose="02040603050506020204" pitchFamily="18" charset="0"/>
                </a:rPr>
                <a:t>KHỞI ĐỘNG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randombar(horizontal)">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4"/>
          <p:cNvSpPr/>
          <p:nvPr/>
        </p:nvSpPr>
        <p:spPr>
          <a:xfrm>
            <a:off x="359904" y="507518"/>
            <a:ext cx="11246679" cy="1631216"/>
          </a:xfrm>
          <a:prstGeom prst="rect">
            <a:avLst/>
          </a:prstGeom>
        </p:spPr>
        <p:txBody>
          <a:bodyPr wrap="square">
            <a:spAutoFit/>
          </a:bodyPr>
          <a:lstStyle/>
          <a:p>
            <a:pPr algn="just"/>
            <a:r>
              <a:rPr lang="en-US" sz="2000">
                <a:latin typeface="UTM Avo" panose="02040603050506020204" pitchFamily="18" charset="0"/>
              </a:rPr>
              <a:t>	</a:t>
            </a:r>
            <a:r>
              <a:rPr lang="vi-VN" sz="2000" b="1" i="1">
                <a:latin typeface="UTM Avo" panose="02040603050506020204" pitchFamily="18" charset="0"/>
              </a:rPr>
              <a:t>Trống đồng Đông Sơn đa dạng không chỉ về hình dáng, kích thước mà cả về phong cách trang trí, sắp xếp hoa văn. </a:t>
            </a:r>
            <a:r>
              <a:rPr lang="vi-VN" sz="2000">
                <a:latin typeface="UTM Avo" panose="02040603050506020204" pitchFamily="18" charset="0"/>
              </a:rPr>
              <a:t>Giữa mặt trống bao giờ cũng có hình ngôi sao nhiều cánh toả ra xung quanh. Tiếp đến là những hình tròn đồng tâm, hình vũ công nhảy múa, chèo thuyền, hình chim bay, hươu nai có gạc,...</a:t>
            </a:r>
          </a:p>
          <a:p>
            <a:pPr algn="r"/>
            <a:r>
              <a:rPr lang="vi-VN" sz="2000">
                <a:latin typeface="UTM Avo" panose="02040603050506020204" pitchFamily="18" charset="0"/>
              </a:rPr>
              <a:t>Theo Nguyễn Văn Huyên</a:t>
            </a:r>
          </a:p>
        </p:txBody>
      </p:sp>
      <p:sp>
        <p:nvSpPr>
          <p:cNvPr id="20" name="Rectangle 19"/>
          <p:cNvSpPr/>
          <p:nvPr/>
        </p:nvSpPr>
        <p:spPr>
          <a:xfrm>
            <a:off x="359903" y="4417220"/>
            <a:ext cx="11507315" cy="523220"/>
          </a:xfrm>
          <a:prstGeom prst="rect">
            <a:avLst/>
          </a:prstGeom>
        </p:spPr>
        <p:txBody>
          <a:bodyPr wrap="square">
            <a:spAutoFit/>
          </a:bodyPr>
          <a:lstStyle/>
          <a:p>
            <a:pPr marL="514350" indent="-514350" algn="just">
              <a:buAutoNum type="alphaLcPeriod"/>
            </a:pPr>
            <a:r>
              <a:rPr lang="en-US" sz="2800" b="1">
                <a:solidFill>
                  <a:srgbClr val="FF0000"/>
                </a:solidFill>
                <a:latin typeface="SVN-Heroe Pro Inline" pitchFamily="50" charset="0"/>
              </a:rPr>
              <a:t>Mỗi câu in nghiêng trong từng đoạn có vai trò gì đối với cả đoạn?</a:t>
            </a:r>
          </a:p>
        </p:txBody>
      </p:sp>
      <p:sp>
        <p:nvSpPr>
          <p:cNvPr id="11" name="Rectangle 10"/>
          <p:cNvSpPr/>
          <p:nvPr/>
        </p:nvSpPr>
        <p:spPr>
          <a:xfrm>
            <a:off x="359903" y="2276987"/>
            <a:ext cx="11246679" cy="1938992"/>
          </a:xfrm>
          <a:prstGeom prst="rect">
            <a:avLst/>
          </a:prstGeom>
        </p:spPr>
        <p:txBody>
          <a:bodyPr wrap="square">
            <a:spAutoFit/>
          </a:bodyPr>
          <a:lstStyle/>
          <a:p>
            <a:pPr algn="just"/>
            <a:r>
              <a:rPr lang="en-US" sz="2000">
                <a:latin typeface="UTM Avo" panose="02040603050506020204" pitchFamily="18" charset="0"/>
              </a:rPr>
              <a:t>	</a:t>
            </a:r>
            <a:r>
              <a:rPr lang="vi-VN" sz="2000">
                <a:latin typeface="UTM Avo" panose="02040603050506020204" pitchFamily="18" charset="0"/>
              </a:rPr>
              <a:t>Nhà cửa ở đây phần lớn xây bằng đá với sò, hai thứ vật liệu sẵn có của núi và biển. Trong nhà, ngoài ngõ đâu đâu cũng sực nức mùi cá biển. Cá thu, cá chim, cá mực, tôm hùm,…phơi đầy trên sàn, trên nóc nhà, bờ tường, bãi cát. Chậu cảnh thì làm bằng những con ốc biển khổng lồ, to bằng cái mũ. </a:t>
            </a:r>
            <a:r>
              <a:rPr lang="vi-VN" sz="2000" b="1" i="1">
                <a:latin typeface="UTM Avo" panose="02040603050506020204" pitchFamily="18" charset="0"/>
              </a:rPr>
              <a:t>Sản vật ở biển tô điểm cho phố chài một vẻ đẹp độc đáo, riêng biệt.</a:t>
            </a:r>
          </a:p>
          <a:p>
            <a:pPr algn="r"/>
            <a:r>
              <a:rPr lang="vi-VN" sz="2000">
                <a:latin typeface="UTM Avo" panose="02040603050506020204" pitchFamily="18" charset="0"/>
              </a:rPr>
              <a:t>Theo Tiếng Việt 4, 2002</a:t>
            </a:r>
          </a:p>
        </p:txBody>
      </p:sp>
      <p:sp>
        <p:nvSpPr>
          <p:cNvPr id="9" name="Rectangle 8"/>
          <p:cNvSpPr/>
          <p:nvPr/>
        </p:nvSpPr>
        <p:spPr>
          <a:xfrm>
            <a:off x="517629" y="4988980"/>
            <a:ext cx="11246679" cy="1077218"/>
          </a:xfrm>
          <a:prstGeom prst="rect">
            <a:avLst/>
          </a:prstGeom>
        </p:spPr>
        <p:txBody>
          <a:bodyPr wrap="square">
            <a:spAutoFit/>
          </a:bodyPr>
          <a:lstStyle/>
          <a:p>
            <a:pPr algn="ctr"/>
            <a:r>
              <a:rPr lang="vi-VN" sz="3200" b="1">
                <a:solidFill>
                  <a:srgbClr val="0070C0"/>
                </a:solidFill>
                <a:latin typeface="UTM Avo" panose="02040603050506020204" pitchFamily="18" charset="0"/>
              </a:rPr>
              <a:t>Mỗi câu in nghiêng trong từng đoạn có vai trò nêu khái quát nội dung chính của toàn đoạn</a:t>
            </a:r>
            <a:r>
              <a:rPr lang="en-US" sz="3200" b="1">
                <a:solidFill>
                  <a:srgbClr val="0070C0"/>
                </a:solidFill>
                <a:latin typeface="UTM Avo" panose="02040603050506020204" pitchFamily="18" charset="0"/>
              </a:rPr>
              <a:t>.</a:t>
            </a:r>
            <a:endParaRPr lang="vi-VN" sz="3200" b="1">
              <a:solidFill>
                <a:srgbClr val="0070C0"/>
              </a:solidFill>
              <a:latin typeface="UTM Avo" panose="02040603050506020204" pitchFamily="18" charset="0"/>
            </a:endParaRPr>
          </a:p>
        </p:txBody>
      </p:sp>
    </p:spTree>
    <p:extLst>
      <p:ext uri="{BB962C8B-B14F-4D97-AF65-F5344CB8AC3E}">
        <p14:creationId xmlns:p14="http://schemas.microsoft.com/office/powerpoint/2010/main" val="3460004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4"/>
          <p:cNvSpPr/>
          <p:nvPr/>
        </p:nvSpPr>
        <p:spPr>
          <a:xfrm>
            <a:off x="359906" y="679598"/>
            <a:ext cx="11246679" cy="1631216"/>
          </a:xfrm>
          <a:prstGeom prst="rect">
            <a:avLst/>
          </a:prstGeom>
        </p:spPr>
        <p:txBody>
          <a:bodyPr wrap="square">
            <a:spAutoFit/>
          </a:bodyPr>
          <a:lstStyle/>
          <a:p>
            <a:pPr algn="just"/>
            <a:r>
              <a:rPr lang="en-US" sz="2000">
                <a:latin typeface="UTM Avo" panose="02040603050506020204" pitchFamily="18" charset="0"/>
              </a:rPr>
              <a:t>	</a:t>
            </a:r>
            <a:r>
              <a:rPr lang="vi-VN" sz="2000" b="1" i="1">
                <a:latin typeface="UTM Avo" panose="02040603050506020204" pitchFamily="18" charset="0"/>
              </a:rPr>
              <a:t>Trống đồng Đông Sơn đa dạng không chỉ về hình dáng, kích thước mà cả về phong cách trang trí, sắp xếp hoa văn. </a:t>
            </a:r>
            <a:r>
              <a:rPr lang="vi-VN" sz="2000">
                <a:latin typeface="UTM Avo" panose="02040603050506020204" pitchFamily="18" charset="0"/>
              </a:rPr>
              <a:t>Giữa mặt trống bao giờ cũng có hình ngôi sao nhiều cánh toả ra xung quanh. Tiếp đến là những hình tròn đồng tâm, hình vũ công nhảy múa, chèo thuyền, hình chim bay, hươu nai có gạc,...</a:t>
            </a:r>
          </a:p>
          <a:p>
            <a:pPr algn="r"/>
            <a:r>
              <a:rPr lang="vi-VN" sz="2000">
                <a:latin typeface="UTM Avo" panose="02040603050506020204" pitchFamily="18" charset="0"/>
              </a:rPr>
              <a:t>Theo Nguyễn Văn Huyên</a:t>
            </a:r>
          </a:p>
        </p:txBody>
      </p:sp>
      <p:sp>
        <p:nvSpPr>
          <p:cNvPr id="20" name="Rectangle 19"/>
          <p:cNvSpPr/>
          <p:nvPr/>
        </p:nvSpPr>
        <p:spPr>
          <a:xfrm>
            <a:off x="363263" y="4631781"/>
            <a:ext cx="11507315" cy="523220"/>
          </a:xfrm>
          <a:prstGeom prst="rect">
            <a:avLst/>
          </a:prstGeom>
        </p:spPr>
        <p:txBody>
          <a:bodyPr wrap="square">
            <a:spAutoFit/>
          </a:bodyPr>
          <a:lstStyle/>
          <a:p>
            <a:pPr algn="just"/>
            <a:r>
              <a:rPr lang="en-US" sz="2800" b="1">
                <a:solidFill>
                  <a:srgbClr val="FF0000"/>
                </a:solidFill>
                <a:latin typeface="SVN-Heroe Pro Inline" pitchFamily="50" charset="0"/>
              </a:rPr>
              <a:t>b. Các câu còn lại nếu ý cụ thể hay ý khái quát của đoạn văn?</a:t>
            </a:r>
          </a:p>
        </p:txBody>
      </p:sp>
      <p:sp>
        <p:nvSpPr>
          <p:cNvPr id="11" name="Rectangle 10"/>
          <p:cNvSpPr/>
          <p:nvPr/>
        </p:nvSpPr>
        <p:spPr>
          <a:xfrm>
            <a:off x="359905" y="2434574"/>
            <a:ext cx="11246679" cy="1938992"/>
          </a:xfrm>
          <a:prstGeom prst="rect">
            <a:avLst/>
          </a:prstGeom>
        </p:spPr>
        <p:txBody>
          <a:bodyPr wrap="square">
            <a:spAutoFit/>
          </a:bodyPr>
          <a:lstStyle/>
          <a:p>
            <a:pPr algn="just"/>
            <a:r>
              <a:rPr lang="en-US" sz="2000">
                <a:latin typeface="UTM Avo" panose="02040603050506020204" pitchFamily="18" charset="0"/>
              </a:rPr>
              <a:t>	</a:t>
            </a:r>
            <a:r>
              <a:rPr lang="vi-VN" sz="2000">
                <a:latin typeface="UTM Avo" panose="02040603050506020204" pitchFamily="18" charset="0"/>
              </a:rPr>
              <a:t>Nhà cửa ở đây phần lớn xây bằng đá với sò, hai thứ vật liệu sẵn có của núi và biển. Trong nhà, ngoài ngõ đâu đâu cũng sực nức mùi cá biển. Cá thu, cá chim, cá mực, tôm hùm,…phơi đầy trên sàn, trên nóc nhà, bờ tường, bãi cát. Chậu cảnh thì làm bằng những con ốc biển khổng lồ, to bằng cái mũ. </a:t>
            </a:r>
            <a:r>
              <a:rPr lang="vi-VN" sz="2000" b="1" i="1">
                <a:latin typeface="UTM Avo" panose="02040603050506020204" pitchFamily="18" charset="0"/>
              </a:rPr>
              <a:t>Sản vật ở biển tô điểm cho phố chài một vẻ đẹp độc đáo, riêng biệt.</a:t>
            </a:r>
          </a:p>
          <a:p>
            <a:pPr algn="r"/>
            <a:r>
              <a:rPr lang="vi-VN" sz="2000">
                <a:latin typeface="UTM Avo" panose="02040603050506020204" pitchFamily="18" charset="0"/>
              </a:rPr>
              <a:t>Theo Tiếng Việt 4, 2002</a:t>
            </a:r>
          </a:p>
        </p:txBody>
      </p:sp>
      <p:sp>
        <p:nvSpPr>
          <p:cNvPr id="9" name="Rectangle 8"/>
          <p:cNvSpPr/>
          <p:nvPr/>
        </p:nvSpPr>
        <p:spPr>
          <a:xfrm>
            <a:off x="493580" y="5170703"/>
            <a:ext cx="11246679" cy="584775"/>
          </a:xfrm>
          <a:prstGeom prst="rect">
            <a:avLst/>
          </a:prstGeom>
        </p:spPr>
        <p:txBody>
          <a:bodyPr wrap="square">
            <a:spAutoFit/>
          </a:bodyPr>
          <a:lstStyle/>
          <a:p>
            <a:pPr algn="ctr"/>
            <a:r>
              <a:rPr lang="vi-VN" sz="3200" b="1">
                <a:solidFill>
                  <a:srgbClr val="0070C0"/>
                </a:solidFill>
                <a:latin typeface="UTM Avo" panose="02040603050506020204" pitchFamily="18" charset="0"/>
              </a:rPr>
              <a:t> Các câu còn lại nêu ý cụ thể của đoạn văn</a:t>
            </a:r>
          </a:p>
        </p:txBody>
      </p:sp>
    </p:spTree>
    <p:extLst>
      <p:ext uri="{BB962C8B-B14F-4D97-AF65-F5344CB8AC3E}">
        <p14:creationId xmlns:p14="http://schemas.microsoft.com/office/powerpoint/2010/main" val="4002773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p:cNvGrpSpPr/>
          <p:nvPr/>
        </p:nvGrpSpPr>
        <p:grpSpPr>
          <a:xfrm>
            <a:off x="-69668" y="227222"/>
            <a:ext cx="3865952" cy="2124891"/>
            <a:chOff x="624344" y="1739891"/>
            <a:chExt cx="3865952"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16871" y="2540726"/>
              <a:ext cx="3273425" cy="523220"/>
            </a:xfrm>
            <a:prstGeom prst="rect">
              <a:avLst/>
            </a:prstGeom>
            <a:noFill/>
            <a:effectLst/>
          </p:spPr>
          <p:txBody>
            <a:bodyPr wrap="square" rtlCol="0">
              <a:spAutoFit/>
            </a:bodyPr>
            <a:lstStyle/>
            <a:p>
              <a:pPr algn="l"/>
              <a:r>
                <a:rPr lang="en-US" sz="2800">
                  <a:solidFill>
                    <a:srgbClr val="396250"/>
                  </a:solidFill>
                  <a:latin typeface="UTM Guanine" panose="02040603050506020204" pitchFamily="18" charset="0"/>
                  <a:ea typeface="字魂151号-联盟综艺体" panose="00000500000000000000" charset="-122"/>
                </a:rPr>
                <a:t>KHÁM PHÁ</a:t>
              </a:r>
              <a:endParaRPr lang="en-US" sz="2800">
                <a:ln>
                  <a:noFill/>
                </a:ln>
                <a:solidFill>
                  <a:srgbClr val="396250"/>
                </a:solidFill>
                <a:effectLst/>
                <a:latin typeface="UTM Guanine" panose="02040603050506020204" pitchFamily="18" charset="0"/>
                <a:ea typeface="字魂151号-联盟综艺体" panose="00000500000000000000" charset="-122"/>
              </a:endParaRPr>
            </a:p>
          </p:txBody>
        </p:sp>
      </p:grpSp>
      <p:sp>
        <p:nvSpPr>
          <p:cNvPr id="39" name="Rectangle 38"/>
          <p:cNvSpPr/>
          <p:nvPr/>
        </p:nvSpPr>
        <p:spPr>
          <a:xfrm>
            <a:off x="3374119" y="851311"/>
            <a:ext cx="8287277" cy="1200329"/>
          </a:xfrm>
          <a:prstGeom prst="rect">
            <a:avLst/>
          </a:prstGeom>
        </p:spPr>
        <p:txBody>
          <a:bodyPr wrap="square">
            <a:spAutoFit/>
          </a:bodyPr>
          <a:lstStyle/>
          <a:p>
            <a:pPr algn="just"/>
            <a:r>
              <a:rPr lang="vi-VN" sz="3600" b="1">
                <a:solidFill>
                  <a:srgbClr val="0070C0"/>
                </a:solidFill>
                <a:latin typeface="SVN-Heroe Pro Inline" pitchFamily="50" charset="0"/>
              </a:rPr>
              <a:t>Đoạn văn dưới đây có gì khác với hai đoạn văn ở bài tập 1:</a:t>
            </a:r>
            <a:endParaRPr lang="en-US" sz="3600" b="1">
              <a:solidFill>
                <a:srgbClr val="0070C0"/>
              </a:solidFill>
              <a:latin typeface="SVN-Heroe Pro Inline" pitchFamily="50" charset="0"/>
            </a:endParaRPr>
          </a:p>
        </p:txBody>
      </p:sp>
      <p:sp>
        <p:nvSpPr>
          <p:cNvPr id="5" name="Rectangle 4"/>
          <p:cNvSpPr/>
          <p:nvPr/>
        </p:nvSpPr>
        <p:spPr>
          <a:xfrm>
            <a:off x="414717" y="2260091"/>
            <a:ext cx="11246679" cy="2554545"/>
          </a:xfrm>
          <a:prstGeom prst="rect">
            <a:avLst/>
          </a:prstGeom>
        </p:spPr>
        <p:txBody>
          <a:bodyPr wrap="square">
            <a:spAutoFit/>
          </a:bodyPr>
          <a:lstStyle/>
          <a:p>
            <a:pPr algn="just"/>
            <a:r>
              <a:rPr lang="en-US" sz="3200">
                <a:latin typeface="UTM Avo" panose="02040603050506020204" pitchFamily="18" charset="0"/>
              </a:rPr>
              <a:t>	</a:t>
            </a:r>
            <a:r>
              <a:rPr lang="vi-VN" sz="3200">
                <a:latin typeface="UTM Avo" panose="02040603050506020204" pitchFamily="18" charset="0"/>
              </a:rPr>
              <a:t>Trời nắng chang chang, tiếng tu hú gần xa ran ran. Hoa ngô xơ xác như hoa cỏ may. Lá ngô quắt lại rủ xuống. Những bắp ngô đã mập và chắc, chỉ còn chờ tay người đến bẻ mang về.</a:t>
            </a:r>
          </a:p>
          <a:p>
            <a:pPr algn="r"/>
            <a:r>
              <a:rPr lang="vi-VN" sz="3200">
                <a:latin typeface="UTM Avo" panose="02040603050506020204" pitchFamily="18" charset="0"/>
              </a:rPr>
              <a:t>Nguyên Hồng</a:t>
            </a:r>
          </a:p>
        </p:txBody>
      </p:sp>
      <p:sp>
        <p:nvSpPr>
          <p:cNvPr id="13" name="TextBox 12"/>
          <p:cNvSpPr txBox="1"/>
          <p:nvPr/>
        </p:nvSpPr>
        <p:spPr>
          <a:xfrm>
            <a:off x="694714" y="5039893"/>
            <a:ext cx="10721521" cy="1107996"/>
          </a:xfrm>
          <a:prstGeom prst="rect">
            <a:avLst/>
          </a:prstGeom>
          <a:noFill/>
        </p:spPr>
        <p:txBody>
          <a:bodyPr wrap="square" rtlCol="0">
            <a:spAutoFit/>
          </a:bodyPr>
          <a:lstStyle/>
          <a:p>
            <a:pPr algn="ctr"/>
            <a:r>
              <a:rPr lang="en-US" sz="6600">
                <a:ln w="38100">
                  <a:solidFill>
                    <a:srgbClr val="C00000"/>
                  </a:solidFill>
                </a:ln>
                <a:solidFill>
                  <a:srgbClr val="FFBAA3"/>
                </a:solidFill>
                <a:latin typeface="UTM Guanine" panose="02040603050506020204" pitchFamily="18" charset="0"/>
              </a:rPr>
              <a:t>THẢO LUẬN NHÓM ĐÔI</a:t>
            </a:r>
          </a:p>
        </p:txBody>
      </p:sp>
    </p:spTree>
    <p:extLst>
      <p:ext uri="{BB962C8B-B14F-4D97-AF65-F5344CB8AC3E}">
        <p14:creationId xmlns:p14="http://schemas.microsoft.com/office/powerpoint/2010/main" val="1280969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p:cNvGrpSpPr/>
          <p:nvPr/>
        </p:nvGrpSpPr>
        <p:grpSpPr>
          <a:xfrm>
            <a:off x="-69668" y="227222"/>
            <a:ext cx="3865952" cy="2124891"/>
            <a:chOff x="624344" y="1739891"/>
            <a:chExt cx="3865952"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16871" y="2540726"/>
              <a:ext cx="3273425" cy="523220"/>
            </a:xfrm>
            <a:prstGeom prst="rect">
              <a:avLst/>
            </a:prstGeom>
            <a:noFill/>
            <a:effectLst/>
          </p:spPr>
          <p:txBody>
            <a:bodyPr wrap="square" rtlCol="0">
              <a:spAutoFit/>
            </a:bodyPr>
            <a:lstStyle/>
            <a:p>
              <a:pPr algn="l"/>
              <a:r>
                <a:rPr lang="en-US" sz="2800">
                  <a:solidFill>
                    <a:srgbClr val="396250"/>
                  </a:solidFill>
                  <a:latin typeface="UTM Guanine" panose="02040603050506020204" pitchFamily="18" charset="0"/>
                  <a:ea typeface="字魂151号-联盟综艺体" panose="00000500000000000000" charset="-122"/>
                </a:rPr>
                <a:t>KHÁM PHÁ</a:t>
              </a:r>
              <a:endParaRPr lang="en-US" sz="2800">
                <a:ln>
                  <a:noFill/>
                </a:ln>
                <a:solidFill>
                  <a:srgbClr val="396250"/>
                </a:solidFill>
                <a:effectLst/>
                <a:latin typeface="UTM Guanine" panose="02040603050506020204" pitchFamily="18" charset="0"/>
                <a:ea typeface="字魂151号-联盟综艺体" panose="00000500000000000000" charset="-122"/>
              </a:endParaRPr>
            </a:p>
          </p:txBody>
        </p:sp>
      </p:grpSp>
      <p:sp>
        <p:nvSpPr>
          <p:cNvPr id="39" name="Rectangle 38"/>
          <p:cNvSpPr/>
          <p:nvPr/>
        </p:nvSpPr>
        <p:spPr>
          <a:xfrm>
            <a:off x="3374119" y="851311"/>
            <a:ext cx="8287277" cy="1200329"/>
          </a:xfrm>
          <a:prstGeom prst="rect">
            <a:avLst/>
          </a:prstGeom>
        </p:spPr>
        <p:txBody>
          <a:bodyPr wrap="square">
            <a:spAutoFit/>
          </a:bodyPr>
          <a:lstStyle/>
          <a:p>
            <a:pPr algn="just"/>
            <a:r>
              <a:rPr lang="vi-VN" sz="3600" b="1">
                <a:solidFill>
                  <a:srgbClr val="0070C0"/>
                </a:solidFill>
                <a:latin typeface="SVN-Heroe Pro Inline" pitchFamily="50" charset="0"/>
              </a:rPr>
              <a:t>Đoạn văn dưới đây có gì khác với hai đoạn văn ở bài tập 1:</a:t>
            </a:r>
            <a:endParaRPr lang="en-US" sz="3600" b="1">
              <a:solidFill>
                <a:srgbClr val="0070C0"/>
              </a:solidFill>
              <a:latin typeface="SVN-Heroe Pro Inline" pitchFamily="50" charset="0"/>
            </a:endParaRPr>
          </a:p>
        </p:txBody>
      </p:sp>
      <p:sp>
        <p:nvSpPr>
          <p:cNvPr id="5" name="Rectangle 4"/>
          <p:cNvSpPr/>
          <p:nvPr/>
        </p:nvSpPr>
        <p:spPr>
          <a:xfrm>
            <a:off x="414717" y="2260091"/>
            <a:ext cx="11246679" cy="2554545"/>
          </a:xfrm>
          <a:prstGeom prst="rect">
            <a:avLst/>
          </a:prstGeom>
        </p:spPr>
        <p:txBody>
          <a:bodyPr wrap="square">
            <a:spAutoFit/>
          </a:bodyPr>
          <a:lstStyle/>
          <a:p>
            <a:pPr algn="just"/>
            <a:r>
              <a:rPr lang="en-US" sz="3200">
                <a:latin typeface="UTM Avo" panose="02040603050506020204" pitchFamily="18" charset="0"/>
              </a:rPr>
              <a:t>	</a:t>
            </a:r>
            <a:r>
              <a:rPr lang="vi-VN" sz="3200">
                <a:latin typeface="UTM Avo" panose="02040603050506020204" pitchFamily="18" charset="0"/>
              </a:rPr>
              <a:t>Trời nắng chang chang, tiếng tu hú gần xa ran ran. Hoa ngô xơ xác như hoa cỏ may. Lá ngô quắt lại rủ xuống. Những bắp ngô đã mập và chắc, chỉ còn chờ tay người đến bẻ mang về.</a:t>
            </a:r>
          </a:p>
          <a:p>
            <a:pPr algn="r"/>
            <a:r>
              <a:rPr lang="vi-VN" sz="3200">
                <a:latin typeface="UTM Avo" panose="02040603050506020204" pitchFamily="18" charset="0"/>
              </a:rPr>
              <a:t>Nguyên Hồng</a:t>
            </a:r>
          </a:p>
        </p:txBody>
      </p:sp>
      <p:sp>
        <p:nvSpPr>
          <p:cNvPr id="11" name="Rectangle 10"/>
          <p:cNvSpPr/>
          <p:nvPr/>
        </p:nvSpPr>
        <p:spPr>
          <a:xfrm>
            <a:off x="414717" y="4814636"/>
            <a:ext cx="11246679" cy="1569660"/>
          </a:xfrm>
          <a:prstGeom prst="rect">
            <a:avLst/>
          </a:prstGeom>
        </p:spPr>
        <p:txBody>
          <a:bodyPr wrap="square">
            <a:spAutoFit/>
          </a:bodyPr>
          <a:lstStyle/>
          <a:p>
            <a:pPr algn="ctr"/>
            <a:r>
              <a:rPr lang="vi-VN" sz="3200" b="1">
                <a:solidFill>
                  <a:srgbClr val="0070C0"/>
                </a:solidFill>
                <a:latin typeface="UTM Avo" panose="02040603050506020204" pitchFamily="18" charset="0"/>
              </a:rPr>
              <a:t>Điểm khác biệt của đoạn văn này là </a:t>
            </a:r>
            <a:r>
              <a:rPr lang="vi-VN" sz="3200" b="1">
                <a:solidFill>
                  <a:srgbClr val="FF0000"/>
                </a:solidFill>
                <a:latin typeface="UTM Avo" panose="02040603050506020204" pitchFamily="18" charset="0"/>
              </a:rPr>
              <a:t>không có câu văn nào khái quát toàn bộ nội dung </a:t>
            </a:r>
            <a:r>
              <a:rPr lang="vi-VN" sz="3200" b="1">
                <a:solidFill>
                  <a:srgbClr val="0070C0"/>
                </a:solidFill>
                <a:latin typeface="UTM Avo" panose="02040603050506020204" pitchFamily="18" charset="0"/>
              </a:rPr>
              <a:t>của đoạn văn như các đoạn văn ở bài tập 1</a:t>
            </a:r>
            <a:r>
              <a:rPr lang="en-US" sz="3200" b="1">
                <a:solidFill>
                  <a:srgbClr val="0070C0"/>
                </a:solidFill>
                <a:latin typeface="UTM Avo" panose="02040603050506020204" pitchFamily="18" charset="0"/>
              </a:rPr>
              <a:t>.</a:t>
            </a:r>
            <a:endParaRPr lang="vi-VN" sz="3200" b="1">
              <a:solidFill>
                <a:srgbClr val="0070C0"/>
              </a:solidFill>
              <a:latin typeface="UTM Avo" panose="02040603050506020204" pitchFamily="18" charset="0"/>
            </a:endParaRPr>
          </a:p>
        </p:txBody>
      </p:sp>
    </p:spTree>
    <p:extLst>
      <p:ext uri="{BB962C8B-B14F-4D97-AF65-F5344CB8AC3E}">
        <p14:creationId xmlns:p14="http://schemas.microsoft.com/office/powerpoint/2010/main" val="2274973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11"/>
          <p:cNvSpPr/>
          <p:nvPr/>
        </p:nvSpPr>
        <p:spPr>
          <a:xfrm>
            <a:off x="461554" y="421382"/>
            <a:ext cx="7350033" cy="2800767"/>
          </a:xfrm>
          <a:prstGeom prst="rect">
            <a:avLst/>
          </a:prstGeom>
        </p:spPr>
        <p:txBody>
          <a:bodyPr wrap="square">
            <a:spAutoFit/>
          </a:bodyPr>
          <a:lstStyle/>
          <a:p>
            <a:pPr algn="just"/>
            <a:r>
              <a:rPr lang="en-US" sz="2200">
                <a:latin typeface="UTM Avo" panose="02040603050506020204" pitchFamily="18" charset="0"/>
              </a:rPr>
              <a:t>	</a:t>
            </a:r>
            <a:r>
              <a:rPr lang="vi-VN" sz="2200" b="1" i="1">
                <a:solidFill>
                  <a:srgbClr val="FF0000"/>
                </a:solidFill>
                <a:latin typeface="UTM Avo" panose="02040603050506020204" pitchFamily="18" charset="0"/>
              </a:rPr>
              <a:t>Trống đồng Đông Sơn đa dạng không chỉ về hình dáng, kích thước mà cả về phong cách trang trí, sắp xếp hoa văn. </a:t>
            </a:r>
            <a:r>
              <a:rPr lang="vi-VN" sz="2200">
                <a:latin typeface="UTM Avo" panose="02040603050506020204" pitchFamily="18" charset="0"/>
              </a:rPr>
              <a:t>Giữa mặt trống bao giờ cũng có hình ngôi sao nhiều cánh toả ra xung quanh. Tiếp đến là những hình tròn đồng tâm, hình vũ công nhảy múa, chèo thuyền, hình chim bay, hươu nai có gạc,...</a:t>
            </a:r>
          </a:p>
          <a:p>
            <a:pPr algn="r"/>
            <a:r>
              <a:rPr lang="vi-VN" sz="2200">
                <a:latin typeface="UTM Avo" panose="02040603050506020204" pitchFamily="18" charset="0"/>
              </a:rPr>
              <a:t>Theo Nguyễn Văn Huyên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2006" t="37460" r="29944" b="42349"/>
          <a:stretch/>
        </p:blipFill>
        <p:spPr>
          <a:xfrm rot="2725772">
            <a:off x="7870751" y="951127"/>
            <a:ext cx="728968" cy="804902"/>
          </a:xfrm>
          <a:prstGeom prst="rect">
            <a:avLst/>
          </a:prstGeom>
        </p:spPr>
      </p:pic>
      <p:sp>
        <p:nvSpPr>
          <p:cNvPr id="14" name="Rectangle 13"/>
          <p:cNvSpPr/>
          <p:nvPr/>
        </p:nvSpPr>
        <p:spPr>
          <a:xfrm>
            <a:off x="7946541" y="5068535"/>
            <a:ext cx="3558446" cy="1384995"/>
          </a:xfrm>
          <a:prstGeom prst="rect">
            <a:avLst/>
          </a:prstGeom>
        </p:spPr>
        <p:txBody>
          <a:bodyPr wrap="square">
            <a:spAutoFit/>
          </a:bodyPr>
          <a:lstStyle/>
          <a:p>
            <a:pPr algn="ctr"/>
            <a:r>
              <a:rPr lang="en-US" sz="2800" i="1">
                <a:solidFill>
                  <a:srgbClr val="0070C0"/>
                </a:solidFill>
                <a:latin typeface="UTM Avo" panose="02040603050506020204" pitchFamily="18" charset="0"/>
              </a:rPr>
              <a:t>Các câu còn lại nêu ý cụ thể của đoạn văn.</a:t>
            </a:r>
            <a:endParaRPr lang="vi-VN" sz="2800" i="1">
              <a:solidFill>
                <a:srgbClr val="0070C0"/>
              </a:solidFill>
              <a:latin typeface="UTM Avo" panose="02040603050506020204" pitchFamily="18" charset="0"/>
            </a:endParaRPr>
          </a:p>
        </p:txBody>
      </p:sp>
      <p:sp>
        <p:nvSpPr>
          <p:cNvPr id="15" name="Rectangle 14"/>
          <p:cNvSpPr/>
          <p:nvPr/>
        </p:nvSpPr>
        <p:spPr>
          <a:xfrm>
            <a:off x="461553" y="3362749"/>
            <a:ext cx="7350033" cy="3139321"/>
          </a:xfrm>
          <a:prstGeom prst="rect">
            <a:avLst/>
          </a:prstGeom>
        </p:spPr>
        <p:txBody>
          <a:bodyPr wrap="square">
            <a:spAutoFit/>
          </a:bodyPr>
          <a:lstStyle/>
          <a:p>
            <a:pPr algn="just"/>
            <a:r>
              <a:rPr lang="en-US" sz="2200">
                <a:latin typeface="UTM Avo" panose="02040603050506020204" pitchFamily="18" charset="0"/>
              </a:rPr>
              <a:t>	</a:t>
            </a:r>
            <a:r>
              <a:rPr lang="vi-VN" sz="2200">
                <a:latin typeface="UTM Avo" panose="02040603050506020204" pitchFamily="18" charset="0"/>
              </a:rPr>
              <a:t>Nhà cửa ở đây phần lớn xây bằng đá với sò, hai thứ vật liệu sẵn có của núi và biển. Trong nhà, ngoài ngõ đâu đâu cũng sực nức mùi cá biển. Cá thu, cá chim, cá mực, tôm hùm,…phơi đầy trên sàn, trên nóc nhà, bờ tường, bãi cát. Chậu cảnh thì làm bằng những con ốc biển khổng lồ, to bằng cái mũ. </a:t>
            </a:r>
            <a:r>
              <a:rPr lang="vi-VN" sz="2200" b="1" i="1">
                <a:solidFill>
                  <a:srgbClr val="FF0000"/>
                </a:solidFill>
                <a:latin typeface="UTM Avo" panose="02040603050506020204" pitchFamily="18" charset="0"/>
              </a:rPr>
              <a:t>Sản vật ở biển tô điểm cho phố chài một vẻ đẹp độc đáo, riêng biệt.</a:t>
            </a:r>
          </a:p>
          <a:p>
            <a:pPr algn="r"/>
            <a:r>
              <a:rPr lang="vi-VN" sz="2200">
                <a:latin typeface="UTM Avo" panose="02040603050506020204" pitchFamily="18" charset="0"/>
              </a:rPr>
              <a:t>Theo Tiếng Việt 4, 2002</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929" t="24502" r="12986" b="13237"/>
          <a:stretch/>
        </p:blipFill>
        <p:spPr>
          <a:xfrm>
            <a:off x="7811586" y="3142465"/>
            <a:ext cx="3828356" cy="1877530"/>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2006" t="37460" r="29944" b="42349"/>
          <a:stretch/>
        </p:blipFill>
        <p:spPr>
          <a:xfrm rot="8039686">
            <a:off x="9756156" y="2314185"/>
            <a:ext cx="728968" cy="804902"/>
          </a:xfrm>
          <a:prstGeom prst="rect">
            <a:avLst/>
          </a:prstGeom>
        </p:spPr>
      </p:pic>
      <p:sp>
        <p:nvSpPr>
          <p:cNvPr id="18" name="Rectangle 17"/>
          <p:cNvSpPr/>
          <p:nvPr/>
        </p:nvSpPr>
        <p:spPr>
          <a:xfrm>
            <a:off x="8644283" y="696054"/>
            <a:ext cx="3160240" cy="1569660"/>
          </a:xfrm>
          <a:prstGeom prst="rect">
            <a:avLst/>
          </a:prstGeom>
        </p:spPr>
        <p:txBody>
          <a:bodyPr wrap="square">
            <a:spAutoFit/>
          </a:bodyPr>
          <a:lstStyle/>
          <a:p>
            <a:pPr algn="ctr"/>
            <a:r>
              <a:rPr lang="en-US" sz="3200" b="1">
                <a:solidFill>
                  <a:srgbClr val="0070C0"/>
                </a:solidFill>
                <a:latin typeface="UTM Avo" panose="02040603050506020204" pitchFamily="18" charset="0"/>
              </a:rPr>
              <a:t>Câu nêu ý </a:t>
            </a:r>
            <a:r>
              <a:rPr lang="vi-VN" sz="3200" b="1">
                <a:solidFill>
                  <a:srgbClr val="0070C0"/>
                </a:solidFill>
                <a:latin typeface="UTM Avo" panose="02040603050506020204" pitchFamily="18" charset="0"/>
              </a:rPr>
              <a:t>khái quát </a:t>
            </a:r>
            <a:r>
              <a:rPr lang="en-US" sz="3200" b="1">
                <a:solidFill>
                  <a:srgbClr val="0070C0"/>
                </a:solidFill>
                <a:latin typeface="UTM Avo" panose="02040603050506020204" pitchFamily="18" charset="0"/>
              </a:rPr>
              <a:t>của đoạn văn.</a:t>
            </a:r>
            <a:endParaRPr lang="vi-VN" sz="3200" b="1">
              <a:solidFill>
                <a:srgbClr val="0070C0"/>
              </a:solidFill>
              <a:latin typeface="UTM Avo" panose="02040603050506020204" pitchFamily="18" charset="0"/>
            </a:endParaRPr>
          </a:p>
        </p:txBody>
      </p:sp>
    </p:spTree>
    <p:extLst>
      <p:ext uri="{BB962C8B-B14F-4D97-AF65-F5344CB8AC3E}">
        <p14:creationId xmlns:p14="http://schemas.microsoft.com/office/powerpoint/2010/main" val="1376778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60515" y="302288"/>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ectangle 13"/>
          <p:cNvSpPr/>
          <p:nvPr/>
        </p:nvSpPr>
        <p:spPr>
          <a:xfrm>
            <a:off x="359905" y="3336669"/>
            <a:ext cx="7907382" cy="3046988"/>
          </a:xfrm>
          <a:prstGeom prst="rect">
            <a:avLst/>
          </a:prstGeom>
        </p:spPr>
        <p:txBody>
          <a:bodyPr wrap="square">
            <a:spAutoFit/>
          </a:bodyPr>
          <a:lstStyle/>
          <a:p>
            <a:pPr marL="457200" indent="-457200" algn="just">
              <a:buFont typeface="Arial" panose="020B0604020202020204" pitchFamily="34" charset="0"/>
              <a:buChar char="•"/>
            </a:pPr>
            <a:r>
              <a:rPr lang="en-US" sz="3200" b="1">
                <a:solidFill>
                  <a:srgbClr val="FF0000"/>
                </a:solidFill>
                <a:latin typeface="UTM Avo" panose="02040603050506020204" pitchFamily="18" charset="0"/>
              </a:rPr>
              <a:t>Câu chủ đề </a:t>
            </a:r>
            <a:r>
              <a:rPr lang="en-US" sz="3200">
                <a:latin typeface="UTM Avo" panose="02040603050506020204" pitchFamily="18" charset="0"/>
              </a:rPr>
              <a:t>là câu </a:t>
            </a:r>
            <a:r>
              <a:rPr lang="en-US" sz="3200" b="1">
                <a:solidFill>
                  <a:srgbClr val="0070C0"/>
                </a:solidFill>
                <a:latin typeface="UTM Avo" panose="02040603050506020204" pitchFamily="18" charset="0"/>
              </a:rPr>
              <a:t>nêu ý </a:t>
            </a:r>
            <a:r>
              <a:rPr lang="vi-VN" sz="3200" b="1">
                <a:solidFill>
                  <a:srgbClr val="0070C0"/>
                </a:solidFill>
                <a:latin typeface="UTM Avo" panose="02040603050506020204" pitchFamily="18" charset="0"/>
              </a:rPr>
              <a:t>khái quát </a:t>
            </a:r>
            <a:r>
              <a:rPr lang="en-US" sz="3200">
                <a:latin typeface="UTM Avo" panose="02040603050506020204" pitchFamily="18" charset="0"/>
              </a:rPr>
              <a:t>của đoạn văn. </a:t>
            </a:r>
            <a:r>
              <a:rPr lang="en-US" sz="3200" b="1">
                <a:solidFill>
                  <a:srgbClr val="0070C0"/>
                </a:solidFill>
                <a:latin typeface="UTM Avo" panose="02040603050506020204" pitchFamily="18" charset="0"/>
              </a:rPr>
              <a:t>Các câu còn lại nêu ý cụ thể</a:t>
            </a:r>
            <a:r>
              <a:rPr lang="en-US" sz="3200">
                <a:latin typeface="UTM Avo" panose="02040603050506020204" pitchFamily="18" charset="0"/>
              </a:rPr>
              <a:t> của đoạn văn.</a:t>
            </a:r>
          </a:p>
          <a:p>
            <a:pPr marL="457200" indent="-457200" algn="just">
              <a:buFont typeface="Arial" panose="020B0604020202020204" pitchFamily="34" charset="0"/>
              <a:buChar char="•"/>
            </a:pPr>
            <a:r>
              <a:rPr lang="en-US" sz="3200">
                <a:latin typeface="UTM Avo" panose="02040603050506020204" pitchFamily="18" charset="0"/>
              </a:rPr>
              <a:t>Câu chủ đề </a:t>
            </a:r>
            <a:r>
              <a:rPr lang="en-US" sz="3200" b="1">
                <a:solidFill>
                  <a:srgbClr val="0070C0"/>
                </a:solidFill>
                <a:latin typeface="UTM Avo" panose="02040603050506020204" pitchFamily="18" charset="0"/>
              </a:rPr>
              <a:t>có thể đứng đầu hoặc đứng cuối </a:t>
            </a:r>
            <a:r>
              <a:rPr lang="en-US" sz="3200">
                <a:latin typeface="UTM Avo" panose="02040603050506020204" pitchFamily="18" charset="0"/>
              </a:rPr>
              <a:t>đoạn văn. Đoạn văn có thể không có câu chủ đề.</a:t>
            </a:r>
            <a:endParaRPr lang="vi-VN" sz="3200">
              <a:latin typeface="UTM Avo" panose="0204060305050602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79817" cy="2094956"/>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4929" t="24502" r="12986" b="13237"/>
          <a:stretch/>
        </p:blipFill>
        <p:spPr>
          <a:xfrm>
            <a:off x="2591940" y="227222"/>
            <a:ext cx="6142332" cy="3012367"/>
          </a:xfrm>
          <a:prstGeom prst="rect">
            <a:avLst/>
          </a:prstGeom>
        </p:spPr>
      </p:pic>
      <p:pic>
        <p:nvPicPr>
          <p:cNvPr id="22" name="图片 2" descr="D:\资料\PPT\1.12\矢量智能对象.png矢量智能对象"/>
          <p:cNvPicPr>
            <a:picLocks noChangeAspect="1"/>
          </p:cNvPicPr>
          <p:nvPr/>
        </p:nvPicPr>
        <p:blipFill>
          <a:blip r:embed="rId5"/>
          <a:srcRect/>
          <a:stretch>
            <a:fillRect/>
          </a:stretch>
        </p:blipFill>
        <p:spPr>
          <a:xfrm>
            <a:off x="8736033" y="542083"/>
            <a:ext cx="3455967" cy="7027535"/>
          </a:xfrm>
          <a:prstGeom prst="rect">
            <a:avLst/>
          </a:prstGeom>
        </p:spPr>
      </p:pic>
      <p:pic>
        <p:nvPicPr>
          <p:cNvPr id="23" name="图片 171" descr="图层 79 副本"/>
          <p:cNvPicPr>
            <a:picLocks noChangeAspect="1"/>
          </p:cNvPicPr>
          <p:nvPr>
            <p:custDataLst>
              <p:tags r:id="rId1"/>
            </p:custDataLst>
          </p:nvPr>
        </p:nvPicPr>
        <p:blipFill>
          <a:blip r:embed="rId6"/>
          <a:stretch>
            <a:fillRect/>
          </a:stretch>
        </p:blipFill>
        <p:spPr>
          <a:xfrm>
            <a:off x="8049351" y="4055851"/>
            <a:ext cx="4142649" cy="2802149"/>
          </a:xfrm>
          <a:prstGeom prst="rect">
            <a:avLst/>
          </a:prstGeom>
        </p:spPr>
      </p:pic>
      <p:grpSp>
        <p:nvGrpSpPr>
          <p:cNvPr id="24" name="组合 105"/>
          <p:cNvGrpSpPr/>
          <p:nvPr/>
        </p:nvGrpSpPr>
        <p:grpSpPr>
          <a:xfrm>
            <a:off x="8549177" y="3704325"/>
            <a:ext cx="1212850" cy="2157095"/>
            <a:chOff x="2964" y="774"/>
            <a:chExt cx="1910" cy="3397"/>
          </a:xfrm>
        </p:grpSpPr>
        <p:pic>
          <p:nvPicPr>
            <p:cNvPr id="25" name="图片 101" descr="图层 2"/>
            <p:cNvPicPr>
              <a:picLocks noChangeAspect="1"/>
            </p:cNvPicPr>
            <p:nvPr/>
          </p:nvPicPr>
          <p:blipFill>
            <a:blip r:embed="rId7"/>
            <a:stretch>
              <a:fillRect/>
            </a:stretch>
          </p:blipFill>
          <p:spPr>
            <a:xfrm>
              <a:off x="3761" y="774"/>
              <a:ext cx="1113" cy="2020"/>
            </a:xfrm>
            <a:prstGeom prst="rect">
              <a:avLst/>
            </a:prstGeom>
          </p:spPr>
        </p:pic>
        <p:pic>
          <p:nvPicPr>
            <p:cNvPr id="26" name="图片 102" descr="图层 2"/>
            <p:cNvPicPr>
              <a:picLocks noChangeAspect="1"/>
            </p:cNvPicPr>
            <p:nvPr/>
          </p:nvPicPr>
          <p:blipFill>
            <a:blip r:embed="rId8"/>
            <a:stretch>
              <a:fillRect/>
            </a:stretch>
          </p:blipFill>
          <p:spPr>
            <a:xfrm>
              <a:off x="2964" y="2638"/>
              <a:ext cx="846" cy="1533"/>
            </a:xfrm>
            <a:prstGeom prst="rect">
              <a:avLst/>
            </a:prstGeom>
          </p:spPr>
        </p:pic>
      </p:grpSp>
      <p:pic>
        <p:nvPicPr>
          <p:cNvPr id="27" name="图片 101" descr="图层 2"/>
          <p:cNvPicPr>
            <a:picLocks noChangeAspect="1"/>
          </p:cNvPicPr>
          <p:nvPr/>
        </p:nvPicPr>
        <p:blipFill>
          <a:blip r:embed="rId7"/>
          <a:stretch>
            <a:fillRect/>
          </a:stretch>
        </p:blipFill>
        <p:spPr>
          <a:xfrm>
            <a:off x="9406489" y="5177266"/>
            <a:ext cx="896520" cy="1627107"/>
          </a:xfrm>
          <a:prstGeom prst="rect">
            <a:avLst/>
          </a:prstGeom>
        </p:spPr>
      </p:pic>
      <p:pic>
        <p:nvPicPr>
          <p:cNvPr id="29" name="图片 102" descr="图层 2"/>
          <p:cNvPicPr>
            <a:picLocks noChangeAspect="1"/>
          </p:cNvPicPr>
          <p:nvPr/>
        </p:nvPicPr>
        <p:blipFill>
          <a:blip r:embed="rId8"/>
          <a:stretch>
            <a:fillRect/>
          </a:stretch>
        </p:blipFill>
        <p:spPr>
          <a:xfrm>
            <a:off x="10654226" y="4345158"/>
            <a:ext cx="908173" cy="1645661"/>
          </a:xfrm>
          <a:prstGeom prst="rect">
            <a:avLst/>
          </a:prstGeom>
        </p:spPr>
      </p:pic>
      <p:pic>
        <p:nvPicPr>
          <p:cNvPr id="30" name="图片 103" descr="图层 2"/>
          <p:cNvPicPr>
            <a:picLocks noChangeAspect="1"/>
          </p:cNvPicPr>
          <p:nvPr/>
        </p:nvPicPr>
        <p:blipFill>
          <a:blip r:embed="rId9"/>
          <a:stretch>
            <a:fillRect/>
          </a:stretch>
        </p:blipFill>
        <p:spPr>
          <a:xfrm>
            <a:off x="9267410" y="1287439"/>
            <a:ext cx="649605" cy="1177290"/>
          </a:xfrm>
          <a:prstGeom prst="rect">
            <a:avLst/>
          </a:prstGeom>
        </p:spPr>
      </p:pic>
      <p:pic>
        <p:nvPicPr>
          <p:cNvPr id="32" name="图片 103" descr="图层 2"/>
          <p:cNvPicPr>
            <a:picLocks noChangeAspect="1"/>
          </p:cNvPicPr>
          <p:nvPr/>
        </p:nvPicPr>
        <p:blipFill>
          <a:blip r:embed="rId9"/>
          <a:stretch>
            <a:fillRect/>
          </a:stretch>
        </p:blipFill>
        <p:spPr>
          <a:xfrm>
            <a:off x="11363154" y="5911925"/>
            <a:ext cx="459490" cy="832741"/>
          </a:xfrm>
          <a:prstGeom prst="rect">
            <a:avLst/>
          </a:prstGeom>
        </p:spPr>
      </p:pic>
      <p:pic>
        <p:nvPicPr>
          <p:cNvPr id="33" name="图片 102" descr="图层 2"/>
          <p:cNvPicPr>
            <a:picLocks noChangeAspect="1"/>
          </p:cNvPicPr>
          <p:nvPr/>
        </p:nvPicPr>
        <p:blipFill>
          <a:blip r:embed="rId8"/>
          <a:stretch>
            <a:fillRect/>
          </a:stretch>
        </p:blipFill>
        <p:spPr>
          <a:xfrm>
            <a:off x="10449946" y="84526"/>
            <a:ext cx="537210" cy="973455"/>
          </a:xfrm>
          <a:prstGeom prst="rect">
            <a:avLst/>
          </a:prstGeom>
        </p:spPr>
      </p:pic>
    </p:spTree>
    <p:extLst>
      <p:ext uri="{BB962C8B-B14F-4D97-AF65-F5344CB8AC3E}">
        <p14:creationId xmlns:p14="http://schemas.microsoft.com/office/powerpoint/2010/main" val="556491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10" name="图片 9" descr="组 1"/>
          <p:cNvPicPr>
            <a:picLocks noChangeAspect="1"/>
          </p:cNvPicPr>
          <p:nvPr/>
        </p:nvPicPr>
        <p:blipFill>
          <a:blip r:embed="rId2"/>
          <a:stretch>
            <a:fillRect/>
          </a:stretch>
        </p:blipFill>
        <p:spPr>
          <a:xfrm>
            <a:off x="1263015" y="424180"/>
            <a:ext cx="9665970" cy="5072380"/>
          </a:xfrm>
          <a:prstGeom prst="rect">
            <a:avLst/>
          </a:prstGeom>
        </p:spPr>
      </p:pic>
      <p:grpSp>
        <p:nvGrpSpPr>
          <p:cNvPr id="64" name="Group 63"/>
          <p:cNvGrpSpPr/>
          <p:nvPr/>
        </p:nvGrpSpPr>
        <p:grpSpPr>
          <a:xfrm>
            <a:off x="5382594" y="1325880"/>
            <a:ext cx="4652567" cy="3156309"/>
            <a:chOff x="5530565" y="2041168"/>
            <a:chExt cx="4652567" cy="3156309"/>
          </a:xfrm>
        </p:grpSpPr>
        <p:sp>
          <p:nvSpPr>
            <p:cNvPr id="63" name="TextBox 62"/>
            <p:cNvSpPr txBox="1"/>
            <p:nvPr/>
          </p:nvSpPr>
          <p:spPr>
            <a:xfrm>
              <a:off x="5628731" y="2150489"/>
              <a:ext cx="4554401" cy="3046988"/>
            </a:xfrm>
            <a:prstGeom prst="rect">
              <a:avLst/>
            </a:prstGeom>
            <a:noFill/>
          </p:spPr>
          <p:txBody>
            <a:bodyPr wrap="square" rtlCol="0">
              <a:spAutoFit/>
            </a:bodyPr>
            <a:lstStyle/>
            <a:p>
              <a:pPr algn="r"/>
              <a:r>
                <a:rPr lang="en-US" sz="9600">
                  <a:solidFill>
                    <a:srgbClr val="48F6F2"/>
                  </a:solidFill>
                  <a:latin typeface="UTM Guanine" panose="02040603050506020204" pitchFamily="18" charset="0"/>
                </a:rPr>
                <a:t>LUYỆN TẬP</a:t>
              </a:r>
            </a:p>
          </p:txBody>
        </p:sp>
        <p:sp>
          <p:nvSpPr>
            <p:cNvPr id="79" name="TextBox 78"/>
            <p:cNvSpPr txBox="1"/>
            <p:nvPr/>
          </p:nvSpPr>
          <p:spPr>
            <a:xfrm>
              <a:off x="5577708" y="2091474"/>
              <a:ext cx="4554401" cy="3046988"/>
            </a:xfrm>
            <a:prstGeom prst="rect">
              <a:avLst/>
            </a:prstGeom>
            <a:noFill/>
          </p:spPr>
          <p:txBody>
            <a:bodyPr wrap="square" rtlCol="0">
              <a:spAutoFit/>
            </a:bodyPr>
            <a:lstStyle/>
            <a:p>
              <a:pPr algn="r"/>
              <a:r>
                <a:rPr lang="en-US" sz="9600">
                  <a:latin typeface="UTM Guanine" panose="02040603050506020204" pitchFamily="18" charset="0"/>
                </a:rPr>
                <a:t>LUYỆN TẬP</a:t>
              </a:r>
            </a:p>
          </p:txBody>
        </p:sp>
        <p:sp>
          <p:nvSpPr>
            <p:cNvPr id="80" name="TextBox 79"/>
            <p:cNvSpPr txBox="1"/>
            <p:nvPr/>
          </p:nvSpPr>
          <p:spPr>
            <a:xfrm>
              <a:off x="5530565" y="2041168"/>
              <a:ext cx="4554401" cy="3046988"/>
            </a:xfrm>
            <a:prstGeom prst="rect">
              <a:avLst/>
            </a:prstGeom>
            <a:noFill/>
          </p:spPr>
          <p:txBody>
            <a:bodyPr wrap="square" rtlCol="0">
              <a:spAutoFit/>
            </a:bodyPr>
            <a:lstStyle/>
            <a:p>
              <a:pPr algn="r"/>
              <a:r>
                <a:rPr lang="en-US" sz="9600">
                  <a:solidFill>
                    <a:srgbClr val="FFBAA3"/>
                  </a:solidFill>
                  <a:latin typeface="UTM Guanine" panose="02040603050506020204" pitchFamily="18" charset="0"/>
                </a:rPr>
                <a:t>LUYỆN TẬP</a:t>
              </a:r>
            </a:p>
          </p:txBody>
        </p:sp>
      </p:grpSp>
      <p:pic>
        <p:nvPicPr>
          <p:cNvPr id="4" name="图片 18">
            <a:extLst>
              <a:ext uri="{FF2B5EF4-FFF2-40B4-BE49-F238E27FC236}">
                <a16:creationId xmlns:a16="http://schemas.microsoft.com/office/drawing/2014/main" id="{2A013086-C1CA-7666-3E28-425071C50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663" y="2644079"/>
            <a:ext cx="5193872" cy="3769138"/>
          </a:xfrm>
          <a:prstGeom prst="rect">
            <a:avLst/>
          </a:prstGeom>
        </p:spPr>
      </p:pic>
      <p:pic>
        <p:nvPicPr>
          <p:cNvPr id="2" name="图片 6">
            <a:extLst>
              <a:ext uri="{FF2B5EF4-FFF2-40B4-BE49-F238E27FC236}">
                <a16:creationId xmlns:a16="http://schemas.microsoft.com/office/drawing/2014/main" id="{D833A6A1-FA47-0C6E-0E4D-60AA174CAA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8539"/>
          <a:stretch/>
        </p:blipFill>
        <p:spPr>
          <a:xfrm>
            <a:off x="0" y="3260385"/>
            <a:ext cx="12192000" cy="3613759"/>
          </a:xfrm>
          <a:prstGeom prst="rect">
            <a:avLst/>
          </a:prstGeom>
        </p:spPr>
      </p:pic>
    </p:spTree>
    <p:extLst>
      <p:ext uri="{BB962C8B-B14F-4D97-AF65-F5344CB8AC3E}">
        <p14:creationId xmlns:p14="http://schemas.microsoft.com/office/powerpoint/2010/main" val="1495232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ppt_w</p:attrName>
                                        </p:attrNameLst>
                                      </p:cBhvr>
                                      <p:tavLst>
                                        <p:tav tm="0">
                                          <p:val>
                                            <p:fltVal val="0"/>
                                          </p:val>
                                        </p:tav>
                                        <p:tav tm="100000">
                                          <p:val>
                                            <p:strVal val="#ppt_w"/>
                                          </p:val>
                                        </p:tav>
                                      </p:tavLst>
                                    </p:anim>
                                    <p:anim calcmode="lin" valueType="num">
                                      <p:cBhvr>
                                        <p:cTn id="8" dur="1000" fill="hold"/>
                                        <p:tgtEl>
                                          <p:spTgt spid="64"/>
                                        </p:tgtEl>
                                        <p:attrNameLst>
                                          <p:attrName>ppt_h</p:attrName>
                                        </p:attrNameLst>
                                      </p:cBhvr>
                                      <p:tavLst>
                                        <p:tav tm="0">
                                          <p:val>
                                            <p:fltVal val="0"/>
                                          </p:val>
                                        </p:tav>
                                        <p:tav tm="100000">
                                          <p:val>
                                            <p:strVal val="#ppt_h"/>
                                          </p:val>
                                        </p:tav>
                                      </p:tavLst>
                                    </p:anim>
                                    <p:anim calcmode="lin" valueType="num">
                                      <p:cBhvr>
                                        <p:cTn id="9" dur="1000" fill="hold"/>
                                        <p:tgtEl>
                                          <p:spTgt spid="64"/>
                                        </p:tgtEl>
                                        <p:attrNameLst>
                                          <p:attrName>style.rotation</p:attrName>
                                        </p:attrNameLst>
                                      </p:cBhvr>
                                      <p:tavLst>
                                        <p:tav tm="0">
                                          <p:val>
                                            <p:fltVal val="90"/>
                                          </p:val>
                                        </p:tav>
                                        <p:tav tm="100000">
                                          <p:val>
                                            <p:fltVal val="0"/>
                                          </p:val>
                                        </p:tav>
                                      </p:tavLst>
                                    </p:anim>
                                    <p:animEffect transition="in" filter="fade">
                                      <p:cBhvr>
                                        <p:cTn id="10"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Group 8"/>
          <p:cNvGrpSpPr/>
          <p:nvPr/>
        </p:nvGrpSpPr>
        <p:grpSpPr>
          <a:xfrm>
            <a:off x="-8709" y="4530556"/>
            <a:ext cx="12235512" cy="2354185"/>
            <a:chOff x="-8709" y="4530556"/>
            <a:chExt cx="12235512" cy="235418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4530556"/>
              <a:ext cx="2699658" cy="233124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16127" y="4539265"/>
              <a:ext cx="2699658" cy="2331242"/>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963" y="4539265"/>
              <a:ext cx="2699658" cy="2331242"/>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65799" y="4539265"/>
              <a:ext cx="2699658" cy="2331242"/>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7145" y="4553499"/>
              <a:ext cx="2699658" cy="2331242"/>
            </a:xfrm>
            <a:prstGeom prst="rect">
              <a:avLst/>
            </a:prstGeom>
          </p:spPr>
        </p:pic>
      </p:grpSp>
      <p:grpSp>
        <p:nvGrpSpPr>
          <p:cNvPr id="3" name="Group 2"/>
          <p:cNvGrpSpPr/>
          <p:nvPr/>
        </p:nvGrpSpPr>
        <p:grpSpPr>
          <a:xfrm>
            <a:off x="-69668" y="227222"/>
            <a:ext cx="3935624" cy="2124891"/>
            <a:chOff x="624344" y="1739891"/>
            <a:chExt cx="3935624"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86543" y="2540726"/>
              <a:ext cx="3273425" cy="523220"/>
            </a:xfrm>
            <a:prstGeom prst="rect">
              <a:avLst/>
            </a:prstGeom>
            <a:noFill/>
            <a:effectLst/>
          </p:spPr>
          <p:txBody>
            <a:bodyPr wrap="square" rtlCol="0">
              <a:spAutoFit/>
            </a:bodyPr>
            <a:lstStyle/>
            <a:p>
              <a:pPr algn="l"/>
              <a:r>
                <a:rPr lang="en-US" sz="2800">
                  <a:solidFill>
                    <a:srgbClr val="396250"/>
                  </a:solidFill>
                  <a:latin typeface="UTM Guanine" panose="02040603050506020204" pitchFamily="18" charset="0"/>
                  <a:ea typeface="字魂151号-联盟综艺体" panose="00000500000000000000" charset="-122"/>
                </a:rPr>
                <a:t>LUYỆN TẬP</a:t>
              </a:r>
              <a:endParaRPr lang="en-US" sz="2800">
                <a:ln>
                  <a:noFill/>
                </a:ln>
                <a:solidFill>
                  <a:srgbClr val="396250"/>
                </a:solidFill>
                <a:effectLst/>
                <a:latin typeface="UTM Guanine" panose="02040603050506020204" pitchFamily="18" charset="0"/>
                <a:ea typeface="字魂151号-联盟综艺体" panose="00000500000000000000" charset="-122"/>
              </a:endParaRPr>
            </a:p>
          </p:txBody>
        </p:sp>
      </p:grpSp>
      <p:sp>
        <p:nvSpPr>
          <p:cNvPr id="39" name="Rectangle 38"/>
          <p:cNvSpPr/>
          <p:nvPr/>
        </p:nvSpPr>
        <p:spPr>
          <a:xfrm>
            <a:off x="3374119" y="851311"/>
            <a:ext cx="8287277" cy="1200329"/>
          </a:xfrm>
          <a:prstGeom prst="rect">
            <a:avLst/>
          </a:prstGeom>
        </p:spPr>
        <p:txBody>
          <a:bodyPr wrap="square">
            <a:spAutoFit/>
          </a:bodyPr>
          <a:lstStyle/>
          <a:p>
            <a:pPr algn="just"/>
            <a:r>
              <a:rPr lang="vi-VN" sz="3600" b="1">
                <a:solidFill>
                  <a:srgbClr val="0070C0"/>
                </a:solidFill>
                <a:latin typeface="SVN-Heroe Pro Inline" pitchFamily="50" charset="0"/>
              </a:rPr>
              <a:t>Tìm câu chủ đề của từng đoạn văn dưới đây và cho biết vị trí của nó:</a:t>
            </a:r>
            <a:endParaRPr lang="en-US" sz="3600" b="1">
              <a:solidFill>
                <a:srgbClr val="0070C0"/>
              </a:solidFill>
              <a:latin typeface="SVN-Heroe Pro Inline" pitchFamily="50" charset="0"/>
            </a:endParaRPr>
          </a:p>
        </p:txBody>
      </p:sp>
      <p:sp>
        <p:nvSpPr>
          <p:cNvPr id="11" name="Rectangle 10"/>
          <p:cNvSpPr/>
          <p:nvPr/>
        </p:nvSpPr>
        <p:spPr>
          <a:xfrm>
            <a:off x="1484186" y="4677538"/>
            <a:ext cx="8360847" cy="584775"/>
          </a:xfrm>
          <a:prstGeom prst="rect">
            <a:avLst/>
          </a:prstGeom>
        </p:spPr>
        <p:txBody>
          <a:bodyPr wrap="square">
            <a:spAutoFit/>
          </a:bodyPr>
          <a:lstStyle/>
          <a:p>
            <a:pPr algn="just"/>
            <a:r>
              <a:rPr lang="en-US" sz="3200" b="1">
                <a:solidFill>
                  <a:srgbClr val="0070C0"/>
                </a:solidFill>
                <a:latin typeface="UTM Avo" panose="02040603050506020204" pitchFamily="18" charset="0"/>
              </a:rPr>
              <a:t>Câu chủ đề ở đầu đoạn văn. </a:t>
            </a:r>
            <a:endParaRPr lang="vi-VN" sz="3200" b="1">
              <a:solidFill>
                <a:srgbClr val="0070C0"/>
              </a:solidFill>
              <a:latin typeface="UTM Avo" panose="02040603050506020204" pitchFamily="18"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52006" t="37460" r="29944" b="42349"/>
          <a:stretch/>
        </p:blipFill>
        <p:spPr>
          <a:xfrm rot="2725772">
            <a:off x="587669" y="4577077"/>
            <a:ext cx="720562" cy="795620"/>
          </a:xfrm>
          <a:prstGeom prst="rect">
            <a:avLst/>
          </a:prstGeom>
        </p:spPr>
      </p:pic>
      <p:sp>
        <p:nvSpPr>
          <p:cNvPr id="13" name="Rectangle 12"/>
          <p:cNvSpPr/>
          <p:nvPr/>
        </p:nvSpPr>
        <p:spPr>
          <a:xfrm>
            <a:off x="1797573" y="2342437"/>
            <a:ext cx="5700508" cy="418017"/>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4717" y="2260091"/>
            <a:ext cx="11246679" cy="2677656"/>
          </a:xfrm>
          <a:prstGeom prst="rect">
            <a:avLst/>
          </a:prstGeom>
        </p:spPr>
        <p:txBody>
          <a:bodyPr wrap="square">
            <a:spAutoFit/>
          </a:bodyPr>
          <a:lstStyle/>
          <a:p>
            <a:pPr algn="just"/>
            <a:r>
              <a:rPr lang="en-US" sz="2800">
                <a:latin typeface="UTM Avo" panose="02040603050506020204" pitchFamily="18" charset="0"/>
              </a:rPr>
              <a:t>	</a:t>
            </a:r>
            <a:r>
              <a:rPr lang="vi-VN" sz="2800">
                <a:latin typeface="UTM Avo" panose="02040603050506020204" pitchFamily="18" charset="0"/>
              </a:rPr>
              <a:t>a. Trên nương, mỗi người một việc. Người lớn thì đánh trâu ra cày. Các cụ già nhặt cỏ, đốt lá. Mấy chú bé đi tìm chỗ ven suối để bắc bếp thổi cơm. Chẳng mấy chốc, khói bếp đã um lên. Các bà mẹ cúi lom khom tra ngô. Được mẹ địu ấm, có khi em bé vẫn ngủ khi trên lưng mẹ.</a:t>
            </a:r>
          </a:p>
          <a:p>
            <a:pPr algn="r"/>
            <a:r>
              <a:rPr lang="vi-VN" sz="2800">
                <a:latin typeface="UTM Avo" panose="02040603050506020204" pitchFamily="18" charset="0"/>
              </a:rPr>
              <a:t>Theo Tô Hoài</a:t>
            </a:r>
          </a:p>
        </p:txBody>
      </p:sp>
    </p:spTree>
    <p:extLst>
      <p:ext uri="{BB962C8B-B14F-4D97-AF65-F5344CB8AC3E}">
        <p14:creationId xmlns:p14="http://schemas.microsoft.com/office/powerpoint/2010/main" val="3315291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1" grpId="0"/>
      <p:bldP spid="1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Group 8"/>
          <p:cNvGrpSpPr/>
          <p:nvPr/>
        </p:nvGrpSpPr>
        <p:grpSpPr>
          <a:xfrm>
            <a:off x="-8709" y="4530556"/>
            <a:ext cx="12235512" cy="2354185"/>
            <a:chOff x="-8709" y="4530556"/>
            <a:chExt cx="12235512" cy="235418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4530556"/>
              <a:ext cx="2699658" cy="233124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16127" y="4539265"/>
              <a:ext cx="2699658" cy="2331242"/>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963" y="4539265"/>
              <a:ext cx="2699658" cy="2331242"/>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65799" y="4539265"/>
              <a:ext cx="2699658" cy="2331242"/>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7145" y="4553499"/>
              <a:ext cx="2699658" cy="2331242"/>
            </a:xfrm>
            <a:prstGeom prst="rect">
              <a:avLst/>
            </a:prstGeom>
          </p:spPr>
        </p:pic>
      </p:grpSp>
      <p:grpSp>
        <p:nvGrpSpPr>
          <p:cNvPr id="3" name="Group 2"/>
          <p:cNvGrpSpPr/>
          <p:nvPr/>
        </p:nvGrpSpPr>
        <p:grpSpPr>
          <a:xfrm>
            <a:off x="-69668" y="227222"/>
            <a:ext cx="3935624" cy="2124891"/>
            <a:chOff x="624344" y="1739891"/>
            <a:chExt cx="3935624"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86543" y="2540726"/>
              <a:ext cx="3273425" cy="523220"/>
            </a:xfrm>
            <a:prstGeom prst="rect">
              <a:avLst/>
            </a:prstGeom>
            <a:noFill/>
            <a:effectLst/>
          </p:spPr>
          <p:txBody>
            <a:bodyPr wrap="square" rtlCol="0">
              <a:spAutoFit/>
            </a:bodyPr>
            <a:lstStyle/>
            <a:p>
              <a:pPr algn="l"/>
              <a:r>
                <a:rPr lang="en-US" sz="2800">
                  <a:solidFill>
                    <a:srgbClr val="396250"/>
                  </a:solidFill>
                  <a:latin typeface="UTM Guanine" panose="02040603050506020204" pitchFamily="18" charset="0"/>
                  <a:ea typeface="字魂151号-联盟综艺体" panose="00000500000000000000" charset="-122"/>
                </a:rPr>
                <a:t>LUYỆN TẬP</a:t>
              </a:r>
              <a:endParaRPr lang="en-US" sz="2800">
                <a:ln>
                  <a:noFill/>
                </a:ln>
                <a:solidFill>
                  <a:srgbClr val="396250"/>
                </a:solidFill>
                <a:effectLst/>
                <a:latin typeface="UTM Guanine" panose="02040603050506020204" pitchFamily="18" charset="0"/>
                <a:ea typeface="字魂151号-联盟综艺体" panose="00000500000000000000" charset="-122"/>
              </a:endParaRPr>
            </a:p>
          </p:txBody>
        </p:sp>
      </p:grpSp>
      <p:sp>
        <p:nvSpPr>
          <p:cNvPr id="39" name="Rectangle 38"/>
          <p:cNvSpPr/>
          <p:nvPr/>
        </p:nvSpPr>
        <p:spPr>
          <a:xfrm>
            <a:off x="3374119" y="851311"/>
            <a:ext cx="8287277" cy="1200329"/>
          </a:xfrm>
          <a:prstGeom prst="rect">
            <a:avLst/>
          </a:prstGeom>
        </p:spPr>
        <p:txBody>
          <a:bodyPr wrap="square">
            <a:spAutoFit/>
          </a:bodyPr>
          <a:lstStyle/>
          <a:p>
            <a:pPr algn="just"/>
            <a:r>
              <a:rPr lang="vi-VN" sz="3600" b="1">
                <a:solidFill>
                  <a:srgbClr val="0070C0"/>
                </a:solidFill>
                <a:latin typeface="SVN-Heroe Pro Inline" pitchFamily="50" charset="0"/>
              </a:rPr>
              <a:t>Tìm câu chủ đề của từng đoạn văn dưới đây và cho biết vị trí của nó:</a:t>
            </a:r>
            <a:endParaRPr lang="en-US" sz="3600" b="1">
              <a:solidFill>
                <a:srgbClr val="0070C0"/>
              </a:solidFill>
              <a:latin typeface="SVN-Heroe Pro Inline" pitchFamily="50" charset="0"/>
            </a:endParaRPr>
          </a:p>
        </p:txBody>
      </p:sp>
      <p:sp>
        <p:nvSpPr>
          <p:cNvPr id="11" name="Rectangle 10"/>
          <p:cNvSpPr/>
          <p:nvPr/>
        </p:nvSpPr>
        <p:spPr>
          <a:xfrm>
            <a:off x="1831710" y="4806560"/>
            <a:ext cx="8360847" cy="584775"/>
          </a:xfrm>
          <a:prstGeom prst="rect">
            <a:avLst/>
          </a:prstGeom>
        </p:spPr>
        <p:txBody>
          <a:bodyPr wrap="square">
            <a:spAutoFit/>
          </a:bodyPr>
          <a:lstStyle/>
          <a:p>
            <a:pPr algn="just"/>
            <a:r>
              <a:rPr lang="en-US" sz="3200" b="1">
                <a:solidFill>
                  <a:srgbClr val="0070C0"/>
                </a:solidFill>
                <a:latin typeface="UTM Avo" panose="02040603050506020204" pitchFamily="18" charset="0"/>
              </a:rPr>
              <a:t>Câu chủ đề ở cuối đoạn văn. </a:t>
            </a:r>
            <a:endParaRPr lang="vi-VN" sz="3200" b="1">
              <a:solidFill>
                <a:srgbClr val="0070C0"/>
              </a:solidFill>
              <a:latin typeface="UTM Avo" panose="02040603050506020204" pitchFamily="18"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52006" t="37460" r="29944" b="42349"/>
          <a:stretch/>
        </p:blipFill>
        <p:spPr>
          <a:xfrm rot="2725772">
            <a:off x="935193" y="4706099"/>
            <a:ext cx="720562" cy="795620"/>
          </a:xfrm>
          <a:prstGeom prst="rect">
            <a:avLst/>
          </a:prstGeom>
        </p:spPr>
      </p:pic>
      <p:sp>
        <p:nvSpPr>
          <p:cNvPr id="13" name="Rectangle 12"/>
          <p:cNvSpPr/>
          <p:nvPr/>
        </p:nvSpPr>
        <p:spPr>
          <a:xfrm>
            <a:off x="10075816" y="3910147"/>
            <a:ext cx="1474633" cy="385831"/>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5258" y="4303067"/>
            <a:ext cx="5878125" cy="385831"/>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4717" y="2240714"/>
            <a:ext cx="11246679" cy="2893100"/>
          </a:xfrm>
          <a:prstGeom prst="rect">
            <a:avLst/>
          </a:prstGeom>
        </p:spPr>
        <p:txBody>
          <a:bodyPr wrap="square">
            <a:spAutoFit/>
          </a:bodyPr>
          <a:lstStyle/>
          <a:p>
            <a:pPr algn="just"/>
            <a:r>
              <a:rPr lang="en-US" sz="2600">
                <a:latin typeface="UTM Avo" panose="02040603050506020204" pitchFamily="18" charset="0"/>
              </a:rPr>
              <a:t>	</a:t>
            </a:r>
            <a:r>
              <a:rPr lang="vi-VN" sz="2600">
                <a:latin typeface="UTM Avo" panose="02040603050506020204" pitchFamily="18" charset="0"/>
              </a:rPr>
              <a:t>b. Ngoài đồng, những đám kê mới gieo đã lên xanh mướt. Trên bờ suối, nấm mọc chi chít. Trên những thân gỗ mục, mộc nhĩ xòe ra như những vành tai đang lắng nghe. Dây gấc leo khắp nơi, quả chín đỏ rực. Những giàn lạc tiên giăng giăng trên các bụi rậm, từ những chùm hoa và quả bay lên một mùi thơm ngọt ngào. Đâu đâu cũng thấy dấu hiệu của sự sung túc. </a:t>
            </a:r>
          </a:p>
          <a:p>
            <a:pPr algn="r"/>
            <a:r>
              <a:rPr lang="vi-VN" sz="2600">
                <a:latin typeface="UTM Avo" panose="02040603050506020204" pitchFamily="18" charset="0"/>
              </a:rPr>
              <a:t>Theo Vũ Hùng</a:t>
            </a:r>
          </a:p>
        </p:txBody>
      </p:sp>
    </p:spTree>
    <p:extLst>
      <p:ext uri="{BB962C8B-B14F-4D97-AF65-F5344CB8AC3E}">
        <p14:creationId xmlns:p14="http://schemas.microsoft.com/office/powerpoint/2010/main" val="129008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20"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60515" y="302288"/>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102" descr="图层 2"/>
          <p:cNvPicPr>
            <a:picLocks noChangeAspect="1"/>
          </p:cNvPicPr>
          <p:nvPr/>
        </p:nvPicPr>
        <p:blipFill>
          <a:blip r:embed="rId2"/>
          <a:stretch>
            <a:fillRect/>
          </a:stretch>
        </p:blipFill>
        <p:spPr>
          <a:xfrm>
            <a:off x="3985720" y="4536673"/>
            <a:ext cx="908173" cy="1645661"/>
          </a:xfrm>
          <a:prstGeom prst="rect">
            <a:avLst/>
          </a:prstGeom>
        </p:spPr>
      </p:pic>
      <p:pic>
        <p:nvPicPr>
          <p:cNvPr id="30" name="图片 103" descr="图层 2"/>
          <p:cNvPicPr>
            <a:picLocks noChangeAspect="1"/>
          </p:cNvPicPr>
          <p:nvPr/>
        </p:nvPicPr>
        <p:blipFill>
          <a:blip r:embed="rId3"/>
          <a:stretch>
            <a:fillRect/>
          </a:stretch>
        </p:blipFill>
        <p:spPr>
          <a:xfrm>
            <a:off x="1244134" y="4445125"/>
            <a:ext cx="649605" cy="1177290"/>
          </a:xfrm>
          <a:prstGeom prst="rect">
            <a:avLst/>
          </a:prstGeom>
        </p:spPr>
      </p:pic>
      <p:pic>
        <p:nvPicPr>
          <p:cNvPr id="32" name="图片 103" descr="图层 2"/>
          <p:cNvPicPr>
            <a:picLocks noChangeAspect="1"/>
          </p:cNvPicPr>
          <p:nvPr/>
        </p:nvPicPr>
        <p:blipFill>
          <a:blip r:embed="rId3"/>
          <a:stretch>
            <a:fillRect/>
          </a:stretch>
        </p:blipFill>
        <p:spPr>
          <a:xfrm>
            <a:off x="3380083" y="3818942"/>
            <a:ext cx="459490" cy="832741"/>
          </a:xfrm>
          <a:prstGeom prst="rect">
            <a:avLst/>
          </a:prstGeom>
        </p:spPr>
      </p:pic>
      <p:pic>
        <p:nvPicPr>
          <p:cNvPr id="33" name="图片 102" descr="图层 2"/>
          <p:cNvPicPr>
            <a:picLocks noChangeAspect="1"/>
          </p:cNvPicPr>
          <p:nvPr/>
        </p:nvPicPr>
        <p:blipFill>
          <a:blip r:embed="rId2"/>
          <a:stretch>
            <a:fillRect/>
          </a:stretch>
        </p:blipFill>
        <p:spPr>
          <a:xfrm>
            <a:off x="110679" y="5207620"/>
            <a:ext cx="855818" cy="1550791"/>
          </a:xfrm>
          <a:prstGeom prst="rect">
            <a:avLst/>
          </a:prstGeom>
        </p:spPr>
      </p:pic>
      <p:sp>
        <p:nvSpPr>
          <p:cNvPr id="20" name="Rectangle 19"/>
          <p:cNvSpPr/>
          <p:nvPr/>
        </p:nvSpPr>
        <p:spPr>
          <a:xfrm>
            <a:off x="3521875" y="941555"/>
            <a:ext cx="7907382" cy="584775"/>
          </a:xfrm>
          <a:prstGeom prst="rect">
            <a:avLst/>
          </a:prstGeom>
        </p:spPr>
        <p:txBody>
          <a:bodyPr wrap="square">
            <a:spAutoFit/>
          </a:bodyPr>
          <a:lstStyle/>
          <a:p>
            <a:pPr algn="just"/>
            <a:endParaRPr lang="vi-VN" sz="3200" b="1">
              <a:solidFill>
                <a:srgbClr val="FF0000"/>
              </a:solidFill>
              <a:latin typeface="UTM Avo" panose="020406030505060202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442" y="626145"/>
            <a:ext cx="8418141" cy="7014829"/>
          </a:xfrm>
          <a:prstGeom prst="rect">
            <a:avLst/>
          </a:prstGeom>
        </p:spPr>
      </p:pic>
      <p:sp>
        <p:nvSpPr>
          <p:cNvPr id="28" name="Rectangle 27"/>
          <p:cNvSpPr/>
          <p:nvPr/>
        </p:nvSpPr>
        <p:spPr>
          <a:xfrm>
            <a:off x="3548288" y="941555"/>
            <a:ext cx="7983881" cy="1200329"/>
          </a:xfrm>
          <a:prstGeom prst="rect">
            <a:avLst/>
          </a:prstGeom>
        </p:spPr>
        <p:txBody>
          <a:bodyPr wrap="square">
            <a:spAutoFit/>
          </a:bodyPr>
          <a:lstStyle/>
          <a:p>
            <a:pPr algn="just"/>
            <a:r>
              <a:rPr lang="vi-VN" sz="3600" b="1">
                <a:solidFill>
                  <a:srgbClr val="0070C0"/>
                </a:solidFill>
                <a:latin typeface="SVN-Heroe Pro Inline" pitchFamily="50" charset="0"/>
              </a:rPr>
              <a:t>Viết tiếp 2</a:t>
            </a:r>
            <a:r>
              <a:rPr lang="en-US" sz="3600" b="1">
                <a:solidFill>
                  <a:srgbClr val="0070C0"/>
                </a:solidFill>
                <a:latin typeface="SVN-Heroe Pro Inline" pitchFamily="50" charset="0"/>
              </a:rPr>
              <a:t> </a:t>
            </a:r>
            <a:r>
              <a:rPr lang="en-US" sz="3600" b="1">
                <a:solidFill>
                  <a:srgbClr val="0070C0"/>
                </a:solidFill>
              </a:rPr>
              <a:t>-</a:t>
            </a:r>
            <a:r>
              <a:rPr lang="vi-VN" sz="3600" b="1">
                <a:solidFill>
                  <a:srgbClr val="0070C0"/>
                </a:solidFill>
              </a:rPr>
              <a:t> </a:t>
            </a:r>
            <a:r>
              <a:rPr lang="vi-VN" sz="3600" b="1">
                <a:solidFill>
                  <a:srgbClr val="0070C0"/>
                </a:solidFill>
                <a:latin typeface="SVN-Heroe Pro Inline" pitchFamily="50" charset="0"/>
              </a:rPr>
              <a:t>3 câu để hoàn thành đoạn văn từ câu chủ đề dưới đây:</a:t>
            </a:r>
          </a:p>
        </p:txBody>
      </p:sp>
      <p:sp>
        <p:nvSpPr>
          <p:cNvPr id="14" name="Rectangle 13"/>
          <p:cNvSpPr/>
          <p:nvPr/>
        </p:nvSpPr>
        <p:spPr>
          <a:xfrm>
            <a:off x="444111" y="2456070"/>
            <a:ext cx="5272588" cy="1077218"/>
          </a:xfrm>
          <a:prstGeom prst="rect">
            <a:avLst/>
          </a:prstGeom>
        </p:spPr>
        <p:txBody>
          <a:bodyPr wrap="square">
            <a:spAutoFit/>
          </a:bodyPr>
          <a:lstStyle/>
          <a:p>
            <a:pPr algn="ctr"/>
            <a:r>
              <a:rPr lang="vi-VN" sz="3200" b="1">
                <a:solidFill>
                  <a:srgbClr val="FF0000"/>
                </a:solidFill>
                <a:latin typeface="UTM Avo" panose="02040603050506020204" pitchFamily="18" charset="0"/>
              </a:rPr>
              <a:t>Sáng sớm, thành phố chìm trong màn sương.</a:t>
            </a:r>
          </a:p>
        </p:txBody>
      </p:sp>
      <p:pic>
        <p:nvPicPr>
          <p:cNvPr id="34" name="图片 102" descr="图层 2"/>
          <p:cNvPicPr>
            <a:picLocks noChangeAspect="1"/>
          </p:cNvPicPr>
          <p:nvPr/>
        </p:nvPicPr>
        <p:blipFill>
          <a:blip r:embed="rId2"/>
          <a:stretch>
            <a:fillRect/>
          </a:stretch>
        </p:blipFill>
        <p:spPr>
          <a:xfrm>
            <a:off x="1841666" y="5601850"/>
            <a:ext cx="603194" cy="1093022"/>
          </a:xfrm>
          <a:prstGeom prst="rect">
            <a:avLst/>
          </a:prstGeom>
        </p:spPr>
      </p:pic>
      <p:pic>
        <p:nvPicPr>
          <p:cNvPr id="35" name="图片 103" descr="图层 2"/>
          <p:cNvPicPr>
            <a:picLocks noChangeAspect="1"/>
          </p:cNvPicPr>
          <p:nvPr/>
        </p:nvPicPr>
        <p:blipFill>
          <a:blip r:embed="rId3"/>
          <a:stretch>
            <a:fillRect/>
          </a:stretch>
        </p:blipFill>
        <p:spPr>
          <a:xfrm>
            <a:off x="2853803" y="4934938"/>
            <a:ext cx="756025" cy="1370156"/>
          </a:xfrm>
          <a:prstGeom prst="rect">
            <a:avLst/>
          </a:prstGeom>
        </p:spPr>
      </p:pic>
      <p:pic>
        <p:nvPicPr>
          <p:cNvPr id="36" name="图片 102" descr="图层 2"/>
          <p:cNvPicPr>
            <a:picLocks noChangeAspect="1"/>
          </p:cNvPicPr>
          <p:nvPr/>
        </p:nvPicPr>
        <p:blipFill>
          <a:blip r:embed="rId2"/>
          <a:stretch>
            <a:fillRect/>
          </a:stretch>
        </p:blipFill>
        <p:spPr>
          <a:xfrm>
            <a:off x="2235575" y="3687602"/>
            <a:ext cx="603194" cy="1093022"/>
          </a:xfrm>
          <a:prstGeom prst="rect">
            <a:avLst/>
          </a:prstGeom>
        </p:spPr>
      </p:pic>
      <p:grpSp>
        <p:nvGrpSpPr>
          <p:cNvPr id="37" name="Group 36"/>
          <p:cNvGrpSpPr/>
          <p:nvPr/>
        </p:nvGrpSpPr>
        <p:grpSpPr>
          <a:xfrm>
            <a:off x="-69669" y="227222"/>
            <a:ext cx="4184711" cy="2228848"/>
            <a:chOff x="624344" y="1739891"/>
            <a:chExt cx="3935624" cy="2124891"/>
          </a:xfrm>
        </p:grpSpPr>
        <p:pic>
          <p:nvPicPr>
            <p:cNvPr id="38" name="Picture 37"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39" name="文本框 77"/>
            <p:cNvSpPr txBox="1"/>
            <p:nvPr/>
          </p:nvSpPr>
          <p:spPr>
            <a:xfrm>
              <a:off x="1286543" y="2540726"/>
              <a:ext cx="3273425" cy="523220"/>
            </a:xfrm>
            <a:prstGeom prst="rect">
              <a:avLst/>
            </a:prstGeom>
            <a:noFill/>
            <a:effectLst/>
          </p:spPr>
          <p:txBody>
            <a:bodyPr wrap="square" rtlCol="0">
              <a:spAutoFit/>
            </a:bodyPr>
            <a:lstStyle/>
            <a:p>
              <a:pPr algn="l"/>
              <a:r>
                <a:rPr lang="en-US" sz="2800">
                  <a:solidFill>
                    <a:srgbClr val="396250"/>
                  </a:solidFill>
                  <a:latin typeface="UTM Guanine" panose="02040603050506020204" pitchFamily="18" charset="0"/>
                  <a:ea typeface="字魂151号-联盟综艺体" panose="00000500000000000000" charset="-122"/>
                </a:rPr>
                <a:t>LUYỆN TẬP</a:t>
              </a:r>
              <a:endParaRPr lang="en-US" sz="2800">
                <a:ln>
                  <a:noFill/>
                </a:ln>
                <a:solidFill>
                  <a:srgbClr val="396250"/>
                </a:solidFill>
                <a:effectLst/>
                <a:latin typeface="UTM Guanine" panose="02040603050506020204" pitchFamily="18" charset="0"/>
                <a:ea typeface="字魂151号-联盟综艺体" panose="00000500000000000000" charset="-122"/>
              </a:endParaRPr>
            </a:p>
          </p:txBody>
        </p:sp>
      </p:grpSp>
    </p:spTree>
    <p:extLst>
      <p:ext uri="{BB962C8B-B14F-4D97-AF65-F5344CB8AC3E}">
        <p14:creationId xmlns:p14="http://schemas.microsoft.com/office/powerpoint/2010/main" val="763272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42"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strVal val="#ppt_x"/>
                                          </p:val>
                                        </p:tav>
                                        <p:tav tm="100000">
                                          <p:val>
                                            <p:strVal val="#ppt_x"/>
                                          </p:val>
                                        </p:tav>
                                      </p:tavLst>
                                    </p:anim>
                                    <p:anim calcmode="lin" valueType="num">
                                      <p:cBhvr>
                                        <p:cTn id="37" dur="500" fill="hold"/>
                                        <p:tgtEl>
                                          <p:spTgt spid="2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strVal val="#ppt_x"/>
                                          </p:val>
                                        </p:tav>
                                        <p:tav tm="100000">
                                          <p:val>
                                            <p:strVal val="#ppt_x"/>
                                          </p:val>
                                        </p:tav>
                                      </p:tavLst>
                                    </p:anim>
                                    <p:anim calcmode="lin" valueType="num">
                                      <p:cBhvr>
                                        <p:cTn id="42" dur="500" fill="hold"/>
                                        <p:tgtEl>
                                          <p:spTgt spid="3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anim calcmode="lin" valueType="num">
                                      <p:cBhvr>
                                        <p:cTn id="46" dur="500" fill="hold"/>
                                        <p:tgtEl>
                                          <p:spTgt spid="34"/>
                                        </p:tgtEl>
                                        <p:attrNameLst>
                                          <p:attrName>ppt_x</p:attrName>
                                        </p:attrNameLst>
                                      </p:cBhvr>
                                      <p:tavLst>
                                        <p:tav tm="0">
                                          <p:val>
                                            <p:strVal val="#ppt_x"/>
                                          </p:val>
                                        </p:tav>
                                        <p:tav tm="100000">
                                          <p:val>
                                            <p:strVal val="#ppt_x"/>
                                          </p:val>
                                        </p:tav>
                                      </p:tavLst>
                                    </p:anim>
                                    <p:anim calcmode="lin" valueType="num">
                                      <p:cBhvr>
                                        <p:cTn id="47" dur="5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anim calcmode="lin" valueType="num">
                                      <p:cBhvr>
                                        <p:cTn id="51" dur="500" fill="hold"/>
                                        <p:tgtEl>
                                          <p:spTgt spid="33"/>
                                        </p:tgtEl>
                                        <p:attrNameLst>
                                          <p:attrName>ppt_x</p:attrName>
                                        </p:attrNameLst>
                                      </p:cBhvr>
                                      <p:tavLst>
                                        <p:tav tm="0">
                                          <p:val>
                                            <p:strVal val="#ppt_x"/>
                                          </p:val>
                                        </p:tav>
                                        <p:tav tm="100000">
                                          <p:val>
                                            <p:strVal val="#ppt_x"/>
                                          </p:val>
                                        </p:tav>
                                      </p:tavLst>
                                    </p:anim>
                                    <p:anim calcmode="lin" valueType="num">
                                      <p:cBhvr>
                                        <p:cTn id="52"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p:cNvGrpSpPr/>
          <p:nvPr/>
        </p:nvGrpSpPr>
        <p:grpSpPr>
          <a:xfrm>
            <a:off x="-69668" y="0"/>
            <a:ext cx="3865952" cy="2124891"/>
            <a:chOff x="624344" y="1739891"/>
            <a:chExt cx="3865952"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16871" y="2540726"/>
              <a:ext cx="3273425" cy="523220"/>
            </a:xfrm>
            <a:prstGeom prst="rect">
              <a:avLst/>
            </a:prstGeom>
            <a:noFill/>
            <a:effectLst/>
          </p:spPr>
          <p:txBody>
            <a:bodyPr wrap="square" rtlCol="0">
              <a:spAutoFit/>
            </a:bodyPr>
            <a:lstStyle/>
            <a:p>
              <a:pPr algn="l"/>
              <a:r>
                <a:rPr lang="en-US" sz="2800">
                  <a:ln>
                    <a:noFill/>
                  </a:ln>
                  <a:solidFill>
                    <a:srgbClr val="396250"/>
                  </a:solidFill>
                  <a:effectLst/>
                  <a:latin typeface="UTM Guanine" panose="02040603050506020204" pitchFamily="18" charset="0"/>
                  <a:ea typeface="字魂151号-联盟综艺体" panose="00000500000000000000" charset="-122"/>
                </a:rPr>
                <a:t>KHỞI ĐỘNG</a:t>
              </a:r>
            </a:p>
          </p:txBody>
        </p:sp>
      </p:grpSp>
      <p:sp>
        <p:nvSpPr>
          <p:cNvPr id="5" name="Rectangle 4"/>
          <p:cNvSpPr/>
          <p:nvPr/>
        </p:nvSpPr>
        <p:spPr>
          <a:xfrm>
            <a:off x="419248" y="2424978"/>
            <a:ext cx="6243701" cy="4093428"/>
          </a:xfrm>
          <a:prstGeom prst="rect">
            <a:avLst/>
          </a:prstGeom>
        </p:spPr>
        <p:txBody>
          <a:bodyPr wrap="square">
            <a:spAutoFit/>
          </a:bodyPr>
          <a:lstStyle/>
          <a:p>
            <a:pPr algn="just"/>
            <a:r>
              <a:rPr lang="en-US" sz="2600">
                <a:latin typeface="UTM Avo" panose="02040603050506020204" pitchFamily="18" charset="0"/>
              </a:rPr>
              <a:t>	</a:t>
            </a:r>
            <a:r>
              <a:rPr lang="vi-VN" sz="2600">
                <a:latin typeface="UTM Avo" panose="02040603050506020204" pitchFamily="18" charset="0"/>
              </a:rPr>
              <a:t>Hòn Gai vào những buổi sáng sớm thật là nhộn nhịp. Khi tiếng còi tầm vừa cất lên, những chiếc xe bò tót cao to chở thợ mỏ lên tầng, vào lò</a:t>
            </a:r>
            <a:r>
              <a:rPr lang="en-US" sz="2600">
                <a:latin typeface="UTM Avo" panose="02040603050506020204" pitchFamily="18" charset="0"/>
              </a:rPr>
              <a:t>.</a:t>
            </a:r>
            <a:r>
              <a:rPr lang="vi-VN" sz="2600">
                <a:latin typeface="UTM Avo" panose="02040603050506020204" pitchFamily="18" charset="0"/>
              </a:rPr>
              <a:t> </a:t>
            </a:r>
            <a:r>
              <a:rPr lang="en-US" sz="2600">
                <a:latin typeface="UTM Avo" panose="02040603050506020204" pitchFamily="18" charset="0"/>
              </a:rPr>
              <a:t>T</a:t>
            </a:r>
            <a:r>
              <a:rPr lang="vi-VN" sz="2600">
                <a:latin typeface="UTM Avo" panose="02040603050506020204" pitchFamily="18" charset="0"/>
              </a:rPr>
              <a:t>iếng còi bíp bíp inh ỏi</a:t>
            </a:r>
            <a:r>
              <a:rPr lang="en-US" sz="2600">
                <a:latin typeface="UTM Avo" panose="02040603050506020204" pitchFamily="18" charset="0"/>
              </a:rPr>
              <a:t>.</a:t>
            </a:r>
            <a:r>
              <a:rPr lang="vi-VN" sz="2600">
                <a:latin typeface="UTM Avo" panose="02040603050506020204" pitchFamily="18" charset="0"/>
              </a:rPr>
              <a:t> </a:t>
            </a:r>
            <a:r>
              <a:rPr lang="en-US" sz="2600">
                <a:latin typeface="UTM Avo" panose="02040603050506020204" pitchFamily="18" charset="0"/>
              </a:rPr>
              <a:t>N</a:t>
            </a:r>
            <a:r>
              <a:rPr lang="vi-VN" sz="2600">
                <a:latin typeface="UTM Avo" panose="02040603050506020204" pitchFamily="18" charset="0"/>
              </a:rPr>
              <a:t>hững người thợ điện, thợ cơ khí, thợ sàng rửa vội vã tới xưởng thay ca</a:t>
            </a:r>
            <a:r>
              <a:rPr lang="en-US" sz="2600">
                <a:latin typeface="UTM Avo" panose="02040603050506020204" pitchFamily="18" charset="0"/>
              </a:rPr>
              <a:t>.</a:t>
            </a:r>
            <a:r>
              <a:rPr lang="vi-VN" sz="2600">
                <a:latin typeface="UTM Avo" panose="02040603050506020204" pitchFamily="18" charset="0"/>
              </a:rPr>
              <a:t> </a:t>
            </a:r>
            <a:r>
              <a:rPr lang="en-US" sz="2600">
                <a:latin typeface="UTM Avo" panose="02040603050506020204" pitchFamily="18" charset="0"/>
              </a:rPr>
              <a:t>C</a:t>
            </a:r>
            <a:r>
              <a:rPr lang="vi-VN" sz="2600">
                <a:latin typeface="UTM Avo" panose="02040603050506020204" pitchFamily="18" charset="0"/>
              </a:rPr>
              <a:t>ác chị mậu dịch viên mở cửa các quầy hàng</a:t>
            </a:r>
            <a:r>
              <a:rPr lang="en-US" sz="2600">
                <a:latin typeface="UTM Avo" panose="02040603050506020204" pitchFamily="18" charset="0"/>
              </a:rPr>
              <a:t>. C</a:t>
            </a:r>
            <a:r>
              <a:rPr lang="vi-VN" sz="2600">
                <a:latin typeface="UTM Avo" panose="02040603050506020204" pitchFamily="18" charset="0"/>
              </a:rPr>
              <a:t>ác em nhỏ</a:t>
            </a:r>
            <a:r>
              <a:rPr lang="en-US" sz="2600">
                <a:latin typeface="UTM Avo" panose="02040603050506020204" pitchFamily="18" charset="0"/>
              </a:rPr>
              <a:t> </a:t>
            </a:r>
            <a:r>
              <a:rPr lang="vi-VN" sz="2600">
                <a:latin typeface="UTM Avo" panose="02040603050506020204" pitchFamily="18" charset="0"/>
              </a:rPr>
              <a:t>kéo nhau tới lớp.</a:t>
            </a:r>
            <a:endParaRPr lang="en-US" sz="2600">
              <a:latin typeface="UTM Avo" panose="02040603050506020204" pitchFamily="18" charset="0"/>
            </a:endParaRPr>
          </a:p>
          <a:p>
            <a:pPr algn="r"/>
            <a:r>
              <a:rPr lang="en-US" sz="2600" b="1" i="1">
                <a:latin typeface="UTM Avo" panose="02040603050506020204" pitchFamily="18" charset="0"/>
              </a:rPr>
              <a:t>Theo Thi Sảnh</a:t>
            </a:r>
            <a:endParaRPr lang="vi-VN" sz="2600" b="1" i="1">
              <a:latin typeface="UTM Avo" panose="02040603050506020204" pitchFamily="18" charset="0"/>
            </a:endParaRPr>
          </a:p>
        </p:txBody>
      </p:sp>
      <p:sp>
        <p:nvSpPr>
          <p:cNvPr id="39" name="Rectangle 38"/>
          <p:cNvSpPr/>
          <p:nvPr/>
        </p:nvSpPr>
        <p:spPr>
          <a:xfrm>
            <a:off x="3378650" y="630502"/>
            <a:ext cx="8287277" cy="1077218"/>
          </a:xfrm>
          <a:prstGeom prst="rect">
            <a:avLst/>
          </a:prstGeom>
        </p:spPr>
        <p:txBody>
          <a:bodyPr wrap="square">
            <a:spAutoFit/>
          </a:bodyPr>
          <a:lstStyle/>
          <a:p>
            <a:pPr algn="just"/>
            <a:r>
              <a:rPr lang="en-US" sz="3200" b="1">
                <a:latin typeface="SVN-Heroe Pro Inline" pitchFamily="50" charset="0"/>
              </a:rPr>
              <a:t>Thảo luận nhóm đôi để xác định chủ ngữ, vị ngữ của mỗi câu trong đoạn văn sau. </a:t>
            </a:r>
            <a:endParaRPr lang="vi-VN" sz="3200" b="1">
              <a:latin typeface="SVN-Heroe Pro Inline" pitchFamily="50" charset="0"/>
            </a:endParaRPr>
          </a:p>
        </p:txBody>
      </p:sp>
      <p:sp>
        <p:nvSpPr>
          <p:cNvPr id="40" name="Rectangle 39"/>
          <p:cNvSpPr/>
          <p:nvPr/>
        </p:nvSpPr>
        <p:spPr>
          <a:xfrm>
            <a:off x="772898" y="1901758"/>
            <a:ext cx="6557210" cy="523220"/>
          </a:xfrm>
          <a:prstGeom prst="rect">
            <a:avLst/>
          </a:prstGeom>
        </p:spPr>
        <p:txBody>
          <a:bodyPr wrap="square">
            <a:spAutoFit/>
          </a:bodyPr>
          <a:lstStyle/>
          <a:p>
            <a:pPr algn="ctr"/>
            <a:r>
              <a:rPr lang="en-US" sz="2800">
                <a:solidFill>
                  <a:srgbClr val="0070C0"/>
                </a:solidFill>
                <a:latin typeface="UTM Guanine" panose="02040603050506020204" pitchFamily="18" charset="0"/>
              </a:rPr>
              <a:t>BUỔI SÁNG Ở HÒN GAI</a:t>
            </a:r>
            <a:endParaRPr lang="vi-VN" sz="2800">
              <a:solidFill>
                <a:srgbClr val="0070C0"/>
              </a:solidFill>
              <a:latin typeface="UTM Avo" panose="020406030505060202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867" y="2903949"/>
            <a:ext cx="4933121" cy="277241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60515" y="302288"/>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Rectangle 19"/>
          <p:cNvSpPr/>
          <p:nvPr/>
        </p:nvSpPr>
        <p:spPr>
          <a:xfrm>
            <a:off x="3521875" y="941555"/>
            <a:ext cx="7907382" cy="584775"/>
          </a:xfrm>
          <a:prstGeom prst="rect">
            <a:avLst/>
          </a:prstGeom>
        </p:spPr>
        <p:txBody>
          <a:bodyPr wrap="square">
            <a:spAutoFit/>
          </a:bodyPr>
          <a:lstStyle/>
          <a:p>
            <a:pPr algn="just"/>
            <a:endParaRPr lang="vi-VN" sz="3200" b="1">
              <a:solidFill>
                <a:srgbClr val="FF0000"/>
              </a:solidFill>
              <a:latin typeface="UTM Avo" panose="02040603050506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895" y="626144"/>
            <a:ext cx="8418141" cy="7014829"/>
          </a:xfrm>
          <a:prstGeom prst="rect">
            <a:avLst/>
          </a:prstGeom>
        </p:spPr>
      </p:pic>
      <p:sp>
        <p:nvSpPr>
          <p:cNvPr id="28" name="Rectangle 27"/>
          <p:cNvSpPr/>
          <p:nvPr/>
        </p:nvSpPr>
        <p:spPr>
          <a:xfrm>
            <a:off x="3548288" y="941555"/>
            <a:ext cx="7983881" cy="1200329"/>
          </a:xfrm>
          <a:prstGeom prst="rect">
            <a:avLst/>
          </a:prstGeom>
        </p:spPr>
        <p:txBody>
          <a:bodyPr wrap="square">
            <a:spAutoFit/>
          </a:bodyPr>
          <a:lstStyle/>
          <a:p>
            <a:pPr algn="just"/>
            <a:r>
              <a:rPr lang="vi-VN" sz="3600" b="1">
                <a:solidFill>
                  <a:srgbClr val="0070C0"/>
                </a:solidFill>
                <a:latin typeface="SVN-Heroe Pro Inline" pitchFamily="50" charset="0"/>
              </a:rPr>
              <a:t>Viết tiếp 2 – 3 câu để hoàn thành đoạn văn từ câu chủ đề dưới đây:</a:t>
            </a:r>
          </a:p>
        </p:txBody>
      </p:sp>
      <p:sp>
        <p:nvSpPr>
          <p:cNvPr id="14" name="Rectangle 13"/>
          <p:cNvSpPr/>
          <p:nvPr/>
        </p:nvSpPr>
        <p:spPr>
          <a:xfrm>
            <a:off x="435402" y="2587304"/>
            <a:ext cx="4807158" cy="3600986"/>
          </a:xfrm>
          <a:prstGeom prst="rect">
            <a:avLst/>
          </a:prstGeom>
        </p:spPr>
        <p:txBody>
          <a:bodyPr wrap="square">
            <a:spAutoFit/>
          </a:bodyPr>
          <a:lstStyle/>
          <a:p>
            <a:pPr algn="just"/>
            <a:r>
              <a:rPr lang="en-US" sz="3600" b="1">
                <a:solidFill>
                  <a:srgbClr val="FF0000"/>
                </a:solidFill>
                <a:latin typeface="UTM Avo" panose="02040603050506020204" pitchFamily="18" charset="0"/>
              </a:rPr>
              <a:t>	</a:t>
            </a:r>
            <a:r>
              <a:rPr lang="vi-VN" sz="3200" b="1">
                <a:solidFill>
                  <a:srgbClr val="FF0000"/>
                </a:solidFill>
                <a:latin typeface="UTM Avo" panose="02040603050506020204" pitchFamily="18" charset="0"/>
              </a:rPr>
              <a:t>Sáng sớm, thành phố chìm vào màn sương. </a:t>
            </a:r>
            <a:r>
              <a:rPr lang="vi-VN" sz="3200">
                <a:solidFill>
                  <a:srgbClr val="0070C0"/>
                </a:solidFill>
                <a:latin typeface="UTM Avo" panose="02040603050506020204" pitchFamily="18" charset="0"/>
              </a:rPr>
              <a:t>Phố xá yên tĩnh như vẫn chưa muốn thức dậy. Lác đác vài ngôi nhà </a:t>
            </a:r>
            <a:r>
              <a:rPr lang="en-US" sz="3200">
                <a:solidFill>
                  <a:srgbClr val="0070C0"/>
                </a:solidFill>
                <a:latin typeface="UTM Avo" panose="02040603050506020204" pitchFamily="18" charset="0"/>
              </a:rPr>
              <a:t>vẫn còn</a:t>
            </a:r>
            <a:r>
              <a:rPr lang="vi-VN" sz="3200">
                <a:solidFill>
                  <a:srgbClr val="0070C0"/>
                </a:solidFill>
                <a:latin typeface="UTM Avo" panose="02040603050506020204" pitchFamily="18" charset="0"/>
              </a:rPr>
              <a:t> sáng đèn. </a:t>
            </a:r>
          </a:p>
        </p:txBody>
      </p:sp>
      <p:grpSp>
        <p:nvGrpSpPr>
          <p:cNvPr id="37" name="Group 36"/>
          <p:cNvGrpSpPr/>
          <p:nvPr/>
        </p:nvGrpSpPr>
        <p:grpSpPr>
          <a:xfrm>
            <a:off x="-69669" y="227222"/>
            <a:ext cx="4184711" cy="2228848"/>
            <a:chOff x="624344" y="1739891"/>
            <a:chExt cx="3935624" cy="2124891"/>
          </a:xfrm>
        </p:grpSpPr>
        <p:pic>
          <p:nvPicPr>
            <p:cNvPr id="38" name="Picture 37"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39" name="文本框 77"/>
            <p:cNvSpPr txBox="1"/>
            <p:nvPr/>
          </p:nvSpPr>
          <p:spPr>
            <a:xfrm>
              <a:off x="1286543" y="2540726"/>
              <a:ext cx="3273425" cy="523220"/>
            </a:xfrm>
            <a:prstGeom prst="rect">
              <a:avLst/>
            </a:prstGeom>
            <a:noFill/>
            <a:effectLst/>
          </p:spPr>
          <p:txBody>
            <a:bodyPr wrap="square" rtlCol="0">
              <a:spAutoFit/>
            </a:bodyPr>
            <a:lstStyle/>
            <a:p>
              <a:pPr algn="l"/>
              <a:r>
                <a:rPr lang="en-US" sz="2800">
                  <a:solidFill>
                    <a:srgbClr val="396250"/>
                  </a:solidFill>
                  <a:latin typeface="UTM Guanine" panose="02040603050506020204" pitchFamily="18" charset="0"/>
                  <a:ea typeface="字魂151号-联盟综艺体" panose="00000500000000000000" charset="-122"/>
                </a:rPr>
                <a:t>LUYỆN TẬP</a:t>
              </a:r>
              <a:endParaRPr lang="en-US" sz="2800">
                <a:ln>
                  <a:noFill/>
                </a:ln>
                <a:solidFill>
                  <a:srgbClr val="396250"/>
                </a:solidFill>
                <a:effectLst/>
                <a:latin typeface="UTM Guanine" panose="02040603050506020204" pitchFamily="18" charset="0"/>
                <a:ea typeface="字魂151号-联盟综艺体" panose="00000500000000000000" charset="-122"/>
              </a:endParaRPr>
            </a:p>
          </p:txBody>
        </p:sp>
      </p:grpSp>
    </p:spTree>
    <p:extLst>
      <p:ext uri="{BB962C8B-B14F-4D97-AF65-F5344CB8AC3E}">
        <p14:creationId xmlns:p14="http://schemas.microsoft.com/office/powerpoint/2010/main" val="4236336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FB47-1DD4-C3A2-4FDB-7ABABB74109A}"/>
            </a:ext>
          </a:extLst>
        </p:cNvPr>
        <p:cNvGrpSpPr/>
        <p:nvPr/>
      </p:nvGrpSpPr>
      <p:grpSpPr>
        <a:xfrm>
          <a:off x="0" y="0"/>
          <a:ext cx="0" cy="0"/>
          <a:chOff x="0" y="0"/>
          <a:chExt cx="0" cy="0"/>
        </a:xfrm>
      </p:grpSpPr>
      <p:pic>
        <p:nvPicPr>
          <p:cNvPr id="6" name="图片 3">
            <a:extLst>
              <a:ext uri="{FF2B5EF4-FFF2-40B4-BE49-F238E27FC236}">
                <a16:creationId xmlns:a16="http://schemas.microsoft.com/office/drawing/2014/main" id="{697385E8-CB23-4898-C0A8-FEAEDAC13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7" name="矩形 7">
            <a:extLst>
              <a:ext uri="{FF2B5EF4-FFF2-40B4-BE49-F238E27FC236}">
                <a16:creationId xmlns:a16="http://schemas.microsoft.com/office/drawing/2014/main" id="{5179DED7-E13C-2BFE-01E8-7AC69526CA2C}"/>
              </a:ext>
            </a:extLst>
          </p:cNvPr>
          <p:cNvSpPr/>
          <p:nvPr/>
        </p:nvSpPr>
        <p:spPr>
          <a:xfrm>
            <a:off x="0" y="-330759"/>
            <a:ext cx="12192000" cy="6858000"/>
          </a:xfrm>
          <a:prstGeom prst="rect">
            <a:avLst/>
          </a:prstGeom>
          <a:blipFill dpi="0" rotWithShape="1">
            <a:blip r:embed="rId3">
              <a:alphaModFix amt="2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9" name="图片 4">
            <a:extLst>
              <a:ext uri="{FF2B5EF4-FFF2-40B4-BE49-F238E27FC236}">
                <a16:creationId xmlns:a16="http://schemas.microsoft.com/office/drawing/2014/main" id="{F8777DCC-E65A-1F8F-7FAA-7228C1E778CD}"/>
              </a:ext>
            </a:extLst>
          </p:cNvPr>
          <p:cNvPicPr>
            <a:picLocks noChangeAspect="1"/>
          </p:cNvPicPr>
          <p:nvPr/>
        </p:nvPicPr>
        <p:blipFill rotWithShape="1">
          <a:blip r:embed="rId4">
            <a:extLst>
              <a:ext uri="{28A0092B-C50C-407E-A947-70E740481C1C}">
                <a14:useLocalDpi xmlns:a14="http://schemas.microsoft.com/office/drawing/2010/main" val="0"/>
              </a:ext>
            </a:extLst>
          </a:blip>
          <a:srcRect l="61893" t="40481" r="498" b="5686"/>
          <a:stretch/>
        </p:blipFill>
        <p:spPr>
          <a:xfrm>
            <a:off x="6058849" y="1849184"/>
            <a:ext cx="6841981" cy="4893604"/>
          </a:xfrm>
          <a:prstGeom prst="rect">
            <a:avLst/>
          </a:prstGeom>
        </p:spPr>
      </p:pic>
      <p:grpSp>
        <p:nvGrpSpPr>
          <p:cNvPr id="12" name="Group 11">
            <a:extLst>
              <a:ext uri="{FF2B5EF4-FFF2-40B4-BE49-F238E27FC236}">
                <a16:creationId xmlns:a16="http://schemas.microsoft.com/office/drawing/2014/main" id="{E0607B56-5983-5CDC-FA16-ABED8536F3FB}"/>
              </a:ext>
            </a:extLst>
          </p:cNvPr>
          <p:cNvGrpSpPr/>
          <p:nvPr/>
        </p:nvGrpSpPr>
        <p:grpSpPr>
          <a:xfrm>
            <a:off x="1670493" y="407503"/>
            <a:ext cx="4724617" cy="6022318"/>
            <a:chOff x="1670493" y="407503"/>
            <a:chExt cx="4724617" cy="6022318"/>
          </a:xfrm>
        </p:grpSpPr>
        <p:sp>
          <p:nvSpPr>
            <p:cNvPr id="5" name="TextBox 4">
              <a:extLst>
                <a:ext uri="{FF2B5EF4-FFF2-40B4-BE49-F238E27FC236}">
                  <a16:creationId xmlns:a16="http://schemas.microsoft.com/office/drawing/2014/main" id="{469E2A29-1975-932A-8C05-0531D06195B5}"/>
                </a:ext>
              </a:extLst>
            </p:cNvPr>
            <p:cNvSpPr txBox="1"/>
            <p:nvPr/>
          </p:nvSpPr>
          <p:spPr>
            <a:xfrm>
              <a:off x="1840709" y="428178"/>
              <a:ext cx="4554401" cy="6001643"/>
            </a:xfrm>
            <a:prstGeom prst="rect">
              <a:avLst/>
            </a:prstGeom>
            <a:noFill/>
          </p:spPr>
          <p:txBody>
            <a:bodyPr wrap="square" rtlCol="0">
              <a:spAutoFit/>
            </a:bodyPr>
            <a:lstStyle/>
            <a:p>
              <a:pPr algn="r"/>
              <a:r>
                <a:rPr lang="en-US" sz="9600">
                  <a:solidFill>
                    <a:srgbClr val="48F6F2"/>
                  </a:solidFill>
                  <a:latin typeface="UTM Guanine" panose="02040603050506020204" pitchFamily="18" charset="0"/>
                </a:rPr>
                <a:t>CHÚC EM HỌC TỐT</a:t>
              </a:r>
            </a:p>
          </p:txBody>
        </p:sp>
        <p:sp>
          <p:nvSpPr>
            <p:cNvPr id="10" name="TextBox 9">
              <a:extLst>
                <a:ext uri="{FF2B5EF4-FFF2-40B4-BE49-F238E27FC236}">
                  <a16:creationId xmlns:a16="http://schemas.microsoft.com/office/drawing/2014/main" id="{81E5E121-648F-B2AC-3493-5DC8470F5B0C}"/>
                </a:ext>
              </a:extLst>
            </p:cNvPr>
            <p:cNvSpPr txBox="1"/>
            <p:nvPr/>
          </p:nvSpPr>
          <p:spPr>
            <a:xfrm>
              <a:off x="1755601" y="407503"/>
              <a:ext cx="4554401" cy="6001643"/>
            </a:xfrm>
            <a:prstGeom prst="rect">
              <a:avLst/>
            </a:prstGeom>
            <a:noFill/>
          </p:spPr>
          <p:txBody>
            <a:bodyPr wrap="square" rtlCol="0">
              <a:spAutoFit/>
            </a:bodyPr>
            <a:lstStyle/>
            <a:p>
              <a:pPr algn="r"/>
              <a:r>
                <a:rPr lang="en-US" sz="9600">
                  <a:latin typeface="UTM Guanine" panose="02040603050506020204" pitchFamily="18" charset="0"/>
                </a:rPr>
                <a:t>CHÚC EM HỌC TỐT</a:t>
              </a:r>
            </a:p>
          </p:txBody>
        </p:sp>
        <p:sp>
          <p:nvSpPr>
            <p:cNvPr id="11" name="TextBox 10">
              <a:extLst>
                <a:ext uri="{FF2B5EF4-FFF2-40B4-BE49-F238E27FC236}">
                  <a16:creationId xmlns:a16="http://schemas.microsoft.com/office/drawing/2014/main" id="{F7AF7E64-0C72-3EDD-B28D-C2882E07061A}"/>
                </a:ext>
              </a:extLst>
            </p:cNvPr>
            <p:cNvSpPr txBox="1"/>
            <p:nvPr/>
          </p:nvSpPr>
          <p:spPr>
            <a:xfrm>
              <a:off x="1670493" y="428178"/>
              <a:ext cx="4554401" cy="6001643"/>
            </a:xfrm>
            <a:prstGeom prst="rect">
              <a:avLst/>
            </a:prstGeom>
            <a:noFill/>
          </p:spPr>
          <p:txBody>
            <a:bodyPr wrap="square" rtlCol="0">
              <a:spAutoFit/>
            </a:bodyPr>
            <a:lstStyle/>
            <a:p>
              <a:pPr algn="r"/>
              <a:r>
                <a:rPr lang="en-US" sz="9600">
                  <a:solidFill>
                    <a:srgbClr val="FFBAA3"/>
                  </a:solidFill>
                  <a:latin typeface="UTM Guanine" panose="02040603050506020204" pitchFamily="18" charset="0"/>
                </a:rPr>
                <a:t>CHÚC EM HỌC TỐT</a:t>
              </a:r>
            </a:p>
          </p:txBody>
        </p:sp>
      </p:grpSp>
    </p:spTree>
    <p:extLst>
      <p:ext uri="{BB962C8B-B14F-4D97-AF65-F5344CB8AC3E}">
        <p14:creationId xmlns:p14="http://schemas.microsoft.com/office/powerpoint/2010/main" val="2889056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p:cNvGrpSpPr/>
          <p:nvPr/>
        </p:nvGrpSpPr>
        <p:grpSpPr>
          <a:xfrm>
            <a:off x="-69668" y="0"/>
            <a:ext cx="3865952" cy="2124891"/>
            <a:chOff x="624344" y="1739891"/>
            <a:chExt cx="3865952"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16871" y="2540726"/>
              <a:ext cx="3273425" cy="523220"/>
            </a:xfrm>
            <a:prstGeom prst="rect">
              <a:avLst/>
            </a:prstGeom>
            <a:noFill/>
            <a:effectLst/>
          </p:spPr>
          <p:txBody>
            <a:bodyPr wrap="square" rtlCol="0">
              <a:spAutoFit/>
            </a:bodyPr>
            <a:lstStyle/>
            <a:p>
              <a:pPr algn="l"/>
              <a:r>
                <a:rPr lang="en-US" sz="2800">
                  <a:ln>
                    <a:noFill/>
                  </a:ln>
                  <a:solidFill>
                    <a:srgbClr val="396250"/>
                  </a:solidFill>
                  <a:effectLst/>
                  <a:latin typeface="UTM Guanine" panose="02040603050506020204" pitchFamily="18" charset="0"/>
                  <a:ea typeface="字魂151号-联盟综艺体" panose="00000500000000000000" charset="-122"/>
                </a:rPr>
                <a:t>KHỞI ĐỘNG</a:t>
              </a:r>
            </a:p>
          </p:txBody>
        </p:sp>
      </p:grpSp>
      <p:sp>
        <p:nvSpPr>
          <p:cNvPr id="5" name="Rectangle 4"/>
          <p:cNvSpPr/>
          <p:nvPr/>
        </p:nvSpPr>
        <p:spPr>
          <a:xfrm>
            <a:off x="419248" y="2424978"/>
            <a:ext cx="11246679" cy="4031873"/>
          </a:xfrm>
          <a:prstGeom prst="rect">
            <a:avLst/>
          </a:prstGeom>
        </p:spPr>
        <p:txBody>
          <a:bodyPr wrap="square">
            <a:spAutoFit/>
          </a:bodyPr>
          <a:lstStyle/>
          <a:p>
            <a:pPr algn="just"/>
            <a:r>
              <a:rPr lang="en-US" sz="3200">
                <a:latin typeface="UTM Avo" panose="02040603050506020204" pitchFamily="18" charset="0"/>
              </a:rPr>
              <a:t>	</a:t>
            </a:r>
            <a:r>
              <a:rPr lang="vi-VN" sz="3200">
                <a:latin typeface="UTM Avo" panose="02040603050506020204" pitchFamily="18" charset="0"/>
              </a:rPr>
              <a:t>Hòn Gai vào những buổi sáng sớm thật là nhộn nhịp. </a:t>
            </a:r>
            <a:r>
              <a:rPr lang="en-US" sz="3200">
                <a:latin typeface="UTM Avo" panose="02040603050506020204" pitchFamily="18" charset="0"/>
              </a:rPr>
              <a:t>   </a:t>
            </a:r>
            <a:r>
              <a:rPr lang="vi-VN" sz="3200">
                <a:latin typeface="UTM Avo" panose="02040603050506020204" pitchFamily="18" charset="0"/>
              </a:rPr>
              <a:t>Khi tiếng còi tầm vừa cất lên, những chiếc xe bò tót cao to chở thợ mỏ lên tầng, vào lò</a:t>
            </a:r>
            <a:r>
              <a:rPr lang="en-US" sz="3200">
                <a:latin typeface="UTM Avo" panose="02040603050506020204" pitchFamily="18" charset="0"/>
              </a:rPr>
              <a:t>.</a:t>
            </a:r>
            <a:r>
              <a:rPr lang="vi-VN" sz="3200">
                <a:latin typeface="UTM Avo" panose="02040603050506020204" pitchFamily="18" charset="0"/>
              </a:rPr>
              <a:t> </a:t>
            </a:r>
            <a:r>
              <a:rPr lang="en-US" sz="3200">
                <a:latin typeface="UTM Avo" panose="02040603050506020204" pitchFamily="18" charset="0"/>
              </a:rPr>
              <a:t>   T</a:t>
            </a:r>
            <a:r>
              <a:rPr lang="vi-VN" sz="3200">
                <a:latin typeface="UTM Avo" panose="02040603050506020204" pitchFamily="18" charset="0"/>
              </a:rPr>
              <a:t>iếng còi bíp bíp inh ỏi</a:t>
            </a:r>
            <a:r>
              <a:rPr lang="en-US" sz="3200">
                <a:latin typeface="UTM Avo" panose="02040603050506020204" pitchFamily="18" charset="0"/>
              </a:rPr>
              <a:t>.</a:t>
            </a:r>
            <a:r>
              <a:rPr lang="vi-VN" sz="3200">
                <a:latin typeface="UTM Avo" panose="02040603050506020204" pitchFamily="18" charset="0"/>
              </a:rPr>
              <a:t> </a:t>
            </a:r>
            <a:r>
              <a:rPr lang="en-US" sz="3200">
                <a:latin typeface="UTM Avo" panose="02040603050506020204" pitchFamily="18" charset="0"/>
              </a:rPr>
              <a:t>  N</a:t>
            </a:r>
            <a:r>
              <a:rPr lang="vi-VN" sz="3200">
                <a:latin typeface="UTM Avo" panose="02040603050506020204" pitchFamily="18" charset="0"/>
              </a:rPr>
              <a:t>hững người thợ điện, thợ cơ khí, thợ sàng rửa vội vã tới xưởng thay ca</a:t>
            </a:r>
            <a:r>
              <a:rPr lang="en-US" sz="3200">
                <a:latin typeface="UTM Avo" panose="02040603050506020204" pitchFamily="18" charset="0"/>
              </a:rPr>
              <a:t>.</a:t>
            </a:r>
            <a:r>
              <a:rPr lang="vi-VN" sz="3200">
                <a:latin typeface="UTM Avo" panose="02040603050506020204" pitchFamily="18" charset="0"/>
              </a:rPr>
              <a:t> </a:t>
            </a:r>
            <a:r>
              <a:rPr lang="en-US" sz="3200">
                <a:latin typeface="UTM Avo" panose="02040603050506020204" pitchFamily="18" charset="0"/>
              </a:rPr>
              <a:t>  C</a:t>
            </a:r>
            <a:r>
              <a:rPr lang="vi-VN" sz="3200">
                <a:latin typeface="UTM Avo" panose="02040603050506020204" pitchFamily="18" charset="0"/>
              </a:rPr>
              <a:t>ác chị mậu dịch viên mở cửa các quầy hàng</a:t>
            </a:r>
            <a:r>
              <a:rPr lang="en-US" sz="3200">
                <a:latin typeface="UTM Avo" panose="02040603050506020204" pitchFamily="18" charset="0"/>
              </a:rPr>
              <a:t>.   C</a:t>
            </a:r>
            <a:r>
              <a:rPr lang="vi-VN" sz="3200">
                <a:latin typeface="UTM Avo" panose="02040603050506020204" pitchFamily="18" charset="0"/>
              </a:rPr>
              <a:t>ác em nhỏ</a:t>
            </a:r>
            <a:r>
              <a:rPr lang="en-US" sz="3200">
                <a:latin typeface="UTM Avo" panose="02040603050506020204" pitchFamily="18" charset="0"/>
              </a:rPr>
              <a:t> </a:t>
            </a:r>
            <a:r>
              <a:rPr lang="vi-VN" sz="3200">
                <a:latin typeface="UTM Avo" panose="02040603050506020204" pitchFamily="18" charset="0"/>
              </a:rPr>
              <a:t>kéo nhau tới lớp.</a:t>
            </a:r>
            <a:endParaRPr lang="en-US" sz="3200">
              <a:latin typeface="UTM Avo" panose="02040603050506020204" pitchFamily="18" charset="0"/>
            </a:endParaRPr>
          </a:p>
          <a:p>
            <a:pPr algn="r"/>
            <a:r>
              <a:rPr lang="en-US" sz="3200" b="1" i="1">
                <a:latin typeface="UTM Avo" panose="02040603050506020204" pitchFamily="18" charset="0"/>
              </a:rPr>
              <a:t>Theo Thi Sảnh</a:t>
            </a:r>
            <a:endParaRPr lang="vi-VN" sz="3200" b="1" i="1">
              <a:latin typeface="UTM Avo" panose="02040603050506020204" pitchFamily="18" charset="0"/>
            </a:endParaRPr>
          </a:p>
        </p:txBody>
      </p:sp>
      <p:sp>
        <p:nvSpPr>
          <p:cNvPr id="39" name="Rectangle 38"/>
          <p:cNvSpPr/>
          <p:nvPr/>
        </p:nvSpPr>
        <p:spPr>
          <a:xfrm>
            <a:off x="3378650" y="630502"/>
            <a:ext cx="8287277" cy="1077218"/>
          </a:xfrm>
          <a:prstGeom prst="rect">
            <a:avLst/>
          </a:prstGeom>
        </p:spPr>
        <p:txBody>
          <a:bodyPr wrap="square">
            <a:spAutoFit/>
          </a:bodyPr>
          <a:lstStyle/>
          <a:p>
            <a:pPr algn="just"/>
            <a:r>
              <a:rPr lang="en-US" sz="3200" b="1">
                <a:solidFill>
                  <a:srgbClr val="FF0000"/>
                </a:solidFill>
                <a:latin typeface="SVN-Heroe Pro Inline" pitchFamily="50" charset="0"/>
              </a:rPr>
              <a:t>Thảo luận nhóm đôi để xác định chủ ngữ, vị ngữ của mỗi câu trong đoạn văn sau. </a:t>
            </a:r>
            <a:endParaRPr lang="vi-VN" sz="3200" b="1">
              <a:solidFill>
                <a:srgbClr val="FF0000"/>
              </a:solidFill>
              <a:latin typeface="SVN-Heroe Pro Inline" pitchFamily="50" charset="0"/>
            </a:endParaRPr>
          </a:p>
        </p:txBody>
      </p:sp>
      <p:sp>
        <p:nvSpPr>
          <p:cNvPr id="40" name="Rectangle 39"/>
          <p:cNvSpPr/>
          <p:nvPr/>
        </p:nvSpPr>
        <p:spPr>
          <a:xfrm>
            <a:off x="2731283" y="1816704"/>
            <a:ext cx="6557210" cy="584775"/>
          </a:xfrm>
          <a:prstGeom prst="rect">
            <a:avLst/>
          </a:prstGeom>
        </p:spPr>
        <p:txBody>
          <a:bodyPr wrap="square">
            <a:spAutoFit/>
          </a:bodyPr>
          <a:lstStyle/>
          <a:p>
            <a:pPr algn="ctr"/>
            <a:r>
              <a:rPr lang="en-US" sz="3200">
                <a:solidFill>
                  <a:srgbClr val="0070C0"/>
                </a:solidFill>
                <a:latin typeface="UTM Guanine" panose="02040603050506020204" pitchFamily="18" charset="0"/>
              </a:rPr>
              <a:t>BUỔI SÁNG Ở HÒN GAI</a:t>
            </a:r>
            <a:endParaRPr lang="vi-VN" sz="3200">
              <a:solidFill>
                <a:srgbClr val="0070C0"/>
              </a:solidFill>
              <a:latin typeface="UTM Avo" panose="02040603050506020204" pitchFamily="18" charset="0"/>
            </a:endParaRPr>
          </a:p>
        </p:txBody>
      </p:sp>
      <p:sp>
        <p:nvSpPr>
          <p:cNvPr id="4" name="Oval 3"/>
          <p:cNvSpPr/>
          <p:nvPr/>
        </p:nvSpPr>
        <p:spPr>
          <a:xfrm>
            <a:off x="905692" y="2508512"/>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1</a:t>
            </a:r>
          </a:p>
        </p:txBody>
      </p:sp>
      <p:sp>
        <p:nvSpPr>
          <p:cNvPr id="13" name="Oval 12"/>
          <p:cNvSpPr/>
          <p:nvPr/>
        </p:nvSpPr>
        <p:spPr>
          <a:xfrm>
            <a:off x="1474669" y="3022267"/>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2</a:t>
            </a:r>
          </a:p>
        </p:txBody>
      </p:sp>
      <p:sp>
        <p:nvSpPr>
          <p:cNvPr id="14" name="Oval 13"/>
          <p:cNvSpPr/>
          <p:nvPr/>
        </p:nvSpPr>
        <p:spPr>
          <a:xfrm>
            <a:off x="8508272" y="3511005"/>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3</a:t>
            </a:r>
          </a:p>
        </p:txBody>
      </p:sp>
      <p:sp>
        <p:nvSpPr>
          <p:cNvPr id="15" name="Oval 14"/>
          <p:cNvSpPr/>
          <p:nvPr/>
        </p:nvSpPr>
        <p:spPr>
          <a:xfrm>
            <a:off x="2473761" y="3993227"/>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4</a:t>
            </a:r>
          </a:p>
        </p:txBody>
      </p:sp>
      <p:sp>
        <p:nvSpPr>
          <p:cNvPr id="16" name="Oval 15"/>
          <p:cNvSpPr/>
          <p:nvPr/>
        </p:nvSpPr>
        <p:spPr>
          <a:xfrm>
            <a:off x="6426575" y="4469140"/>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5</a:t>
            </a:r>
          </a:p>
        </p:txBody>
      </p:sp>
      <p:sp>
        <p:nvSpPr>
          <p:cNvPr id="17" name="Oval 16"/>
          <p:cNvSpPr/>
          <p:nvPr/>
        </p:nvSpPr>
        <p:spPr>
          <a:xfrm>
            <a:off x="5689548" y="4951638"/>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6</a:t>
            </a:r>
          </a:p>
        </p:txBody>
      </p:sp>
      <p:cxnSp>
        <p:nvCxnSpPr>
          <p:cNvPr id="9" name="Straight Connector 8"/>
          <p:cNvCxnSpPr/>
          <p:nvPr/>
        </p:nvCxnSpPr>
        <p:spPr>
          <a:xfrm flipH="1">
            <a:off x="8829676" y="2439579"/>
            <a:ext cx="171449" cy="525050"/>
          </a:xfrm>
          <a:prstGeom prst="line">
            <a:avLst/>
          </a:prstGeom>
          <a:ln w="9525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30370" y="3440284"/>
            <a:ext cx="171449" cy="525050"/>
          </a:xfrm>
          <a:prstGeom prst="line">
            <a:avLst/>
          </a:prstGeom>
          <a:ln w="9525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12230" y="3939710"/>
            <a:ext cx="171449" cy="525050"/>
          </a:xfrm>
          <a:prstGeom prst="line">
            <a:avLst/>
          </a:prstGeom>
          <a:ln w="9525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71573" y="4415623"/>
            <a:ext cx="171449" cy="525050"/>
          </a:xfrm>
          <a:prstGeom prst="line">
            <a:avLst/>
          </a:prstGeom>
          <a:ln w="9525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580202" y="4398303"/>
            <a:ext cx="171449" cy="525050"/>
          </a:xfrm>
          <a:prstGeom prst="line">
            <a:avLst/>
          </a:prstGeom>
          <a:ln w="95250"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791496" y="4913828"/>
            <a:ext cx="171449" cy="525050"/>
          </a:xfrm>
          <a:prstGeom prst="line">
            <a:avLst/>
          </a:prstGeom>
          <a:ln w="95250" cmpd="thinThick">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34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up)">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p:cNvGrpSpPr/>
          <p:nvPr/>
        </p:nvGrpSpPr>
        <p:grpSpPr>
          <a:xfrm>
            <a:off x="-69668" y="0"/>
            <a:ext cx="3865952" cy="2124891"/>
            <a:chOff x="624344" y="1739891"/>
            <a:chExt cx="3865952"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16871" y="2540726"/>
              <a:ext cx="3273425" cy="523220"/>
            </a:xfrm>
            <a:prstGeom prst="rect">
              <a:avLst/>
            </a:prstGeom>
            <a:noFill/>
            <a:effectLst/>
          </p:spPr>
          <p:txBody>
            <a:bodyPr wrap="square" rtlCol="0">
              <a:spAutoFit/>
            </a:bodyPr>
            <a:lstStyle/>
            <a:p>
              <a:pPr algn="l"/>
              <a:r>
                <a:rPr lang="en-US" sz="2800">
                  <a:ln>
                    <a:noFill/>
                  </a:ln>
                  <a:solidFill>
                    <a:srgbClr val="396250"/>
                  </a:solidFill>
                  <a:effectLst/>
                  <a:latin typeface="UTM Guanine" panose="02040603050506020204" pitchFamily="18" charset="0"/>
                  <a:ea typeface="字魂151号-联盟综艺体" panose="00000500000000000000" charset="-122"/>
                </a:rPr>
                <a:t>KHỞI ĐỘNG</a:t>
              </a:r>
            </a:p>
          </p:txBody>
        </p:sp>
      </p:grpSp>
      <p:sp>
        <p:nvSpPr>
          <p:cNvPr id="39" name="Rectangle 38"/>
          <p:cNvSpPr/>
          <p:nvPr/>
        </p:nvSpPr>
        <p:spPr>
          <a:xfrm>
            <a:off x="3502538" y="565805"/>
            <a:ext cx="8287277" cy="707886"/>
          </a:xfrm>
          <a:prstGeom prst="rect">
            <a:avLst/>
          </a:prstGeom>
        </p:spPr>
        <p:txBody>
          <a:bodyPr wrap="square">
            <a:spAutoFit/>
          </a:bodyPr>
          <a:lstStyle/>
          <a:p>
            <a:pPr algn="just"/>
            <a:r>
              <a:rPr lang="en-US" sz="4000" b="1">
                <a:solidFill>
                  <a:srgbClr val="FF0000"/>
                </a:solidFill>
                <a:latin typeface="SVN-Heroe Pro Inline" pitchFamily="50" charset="0"/>
              </a:rPr>
              <a:t>Nội dung của đoạn văn là gì? </a:t>
            </a:r>
            <a:endParaRPr lang="vi-VN" sz="4000" b="1">
              <a:solidFill>
                <a:srgbClr val="FF0000"/>
              </a:solidFill>
              <a:latin typeface="SVN-Heroe Pro Inline" pitchFamily="50" charset="0"/>
            </a:endParaRPr>
          </a:p>
        </p:txBody>
      </p:sp>
      <p:sp>
        <p:nvSpPr>
          <p:cNvPr id="40" name="Rectangle 39"/>
          <p:cNvSpPr/>
          <p:nvPr/>
        </p:nvSpPr>
        <p:spPr>
          <a:xfrm>
            <a:off x="2731283" y="1816704"/>
            <a:ext cx="6557210" cy="584775"/>
          </a:xfrm>
          <a:prstGeom prst="rect">
            <a:avLst/>
          </a:prstGeom>
        </p:spPr>
        <p:txBody>
          <a:bodyPr wrap="square">
            <a:spAutoFit/>
          </a:bodyPr>
          <a:lstStyle/>
          <a:p>
            <a:pPr algn="ctr"/>
            <a:r>
              <a:rPr lang="en-US" sz="3200">
                <a:solidFill>
                  <a:srgbClr val="0070C0"/>
                </a:solidFill>
                <a:latin typeface="UTM Guanine" panose="02040603050506020204" pitchFamily="18" charset="0"/>
              </a:rPr>
              <a:t>BUỔI SÁNG Ở HÒN GAI</a:t>
            </a:r>
            <a:endParaRPr lang="vi-VN" sz="3200">
              <a:solidFill>
                <a:srgbClr val="0070C0"/>
              </a:solidFill>
              <a:latin typeface="UTM Avo" panose="02040603050506020204" pitchFamily="18" charset="0"/>
            </a:endParaRPr>
          </a:p>
        </p:txBody>
      </p:sp>
      <p:sp>
        <p:nvSpPr>
          <p:cNvPr id="4" name="Oval 3"/>
          <p:cNvSpPr/>
          <p:nvPr/>
        </p:nvSpPr>
        <p:spPr>
          <a:xfrm>
            <a:off x="905692" y="2508512"/>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1</a:t>
            </a:r>
          </a:p>
        </p:txBody>
      </p:sp>
      <p:sp>
        <p:nvSpPr>
          <p:cNvPr id="13" name="Oval 12"/>
          <p:cNvSpPr/>
          <p:nvPr/>
        </p:nvSpPr>
        <p:spPr>
          <a:xfrm>
            <a:off x="1474669" y="3022267"/>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2</a:t>
            </a:r>
          </a:p>
        </p:txBody>
      </p:sp>
      <p:sp>
        <p:nvSpPr>
          <p:cNvPr id="14" name="Oval 13"/>
          <p:cNvSpPr/>
          <p:nvPr/>
        </p:nvSpPr>
        <p:spPr>
          <a:xfrm>
            <a:off x="8508272" y="3511005"/>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3</a:t>
            </a:r>
          </a:p>
        </p:txBody>
      </p:sp>
      <p:sp>
        <p:nvSpPr>
          <p:cNvPr id="15" name="Oval 14"/>
          <p:cNvSpPr/>
          <p:nvPr/>
        </p:nvSpPr>
        <p:spPr>
          <a:xfrm>
            <a:off x="2473761" y="3993227"/>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4</a:t>
            </a:r>
          </a:p>
        </p:txBody>
      </p:sp>
      <p:sp>
        <p:nvSpPr>
          <p:cNvPr id="16" name="Oval 15"/>
          <p:cNvSpPr/>
          <p:nvPr/>
        </p:nvSpPr>
        <p:spPr>
          <a:xfrm>
            <a:off x="6426575" y="4469140"/>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5</a:t>
            </a:r>
          </a:p>
        </p:txBody>
      </p:sp>
      <p:sp>
        <p:nvSpPr>
          <p:cNvPr id="17" name="Oval 16"/>
          <p:cNvSpPr/>
          <p:nvPr/>
        </p:nvSpPr>
        <p:spPr>
          <a:xfrm>
            <a:off x="5689548" y="4951638"/>
            <a:ext cx="418017" cy="41801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latin typeface="UTM Guanine" panose="02040603050506020204" pitchFamily="18" charset="0"/>
              </a:rPr>
              <a:t>6</a:t>
            </a:r>
          </a:p>
        </p:txBody>
      </p:sp>
      <p:sp>
        <p:nvSpPr>
          <p:cNvPr id="28" name="Rectangle 27"/>
          <p:cNvSpPr/>
          <p:nvPr/>
        </p:nvSpPr>
        <p:spPr>
          <a:xfrm>
            <a:off x="8245988" y="1297190"/>
            <a:ext cx="8287277" cy="707886"/>
          </a:xfrm>
          <a:prstGeom prst="rect">
            <a:avLst/>
          </a:prstGeom>
        </p:spPr>
        <p:txBody>
          <a:bodyPr wrap="square">
            <a:spAutoFit/>
          </a:bodyPr>
          <a:lstStyle/>
          <a:p>
            <a:pPr algn="just"/>
            <a:r>
              <a:rPr lang="en-US" sz="4000" b="1">
                <a:solidFill>
                  <a:srgbClr val="00B050"/>
                </a:solidFill>
                <a:latin typeface="SVN-Heroe Pro Inline" pitchFamily="50" charset="0"/>
              </a:rPr>
              <a:t>Vì sao em biết?</a:t>
            </a:r>
            <a:endParaRPr lang="vi-VN" sz="4000" b="1">
              <a:solidFill>
                <a:srgbClr val="00B050"/>
              </a:solidFill>
              <a:latin typeface="SVN-Heroe Pro Inline" pitchFamily="50" charset="0"/>
            </a:endParaRPr>
          </a:p>
        </p:txBody>
      </p:sp>
      <p:sp>
        <p:nvSpPr>
          <p:cNvPr id="6" name="Rectangle 5"/>
          <p:cNvSpPr/>
          <p:nvPr/>
        </p:nvSpPr>
        <p:spPr>
          <a:xfrm>
            <a:off x="1383052" y="2537087"/>
            <a:ext cx="10208874" cy="418017"/>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22859" y="3022267"/>
            <a:ext cx="860193" cy="418017"/>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248" y="2424978"/>
            <a:ext cx="11246679" cy="4031873"/>
          </a:xfrm>
          <a:prstGeom prst="rect">
            <a:avLst/>
          </a:prstGeom>
        </p:spPr>
        <p:txBody>
          <a:bodyPr wrap="square">
            <a:spAutoFit/>
          </a:bodyPr>
          <a:lstStyle/>
          <a:p>
            <a:pPr algn="just"/>
            <a:r>
              <a:rPr lang="en-US" sz="3200">
                <a:latin typeface="UTM Avo" panose="02040603050506020204" pitchFamily="18" charset="0"/>
              </a:rPr>
              <a:t>	</a:t>
            </a:r>
            <a:r>
              <a:rPr lang="vi-VN" sz="3200">
                <a:latin typeface="UTM Avo" panose="02040603050506020204" pitchFamily="18" charset="0"/>
              </a:rPr>
              <a:t>Hòn Gai vào những buổi sáng sớm thật là nhộn nhịp. </a:t>
            </a:r>
            <a:r>
              <a:rPr lang="en-US" sz="3200">
                <a:latin typeface="UTM Avo" panose="02040603050506020204" pitchFamily="18" charset="0"/>
              </a:rPr>
              <a:t>   </a:t>
            </a:r>
            <a:r>
              <a:rPr lang="vi-VN" sz="3200">
                <a:latin typeface="UTM Avo" panose="02040603050506020204" pitchFamily="18" charset="0"/>
              </a:rPr>
              <a:t>Khi tiếng còi tầm vừa cất lên, những chiếc xe bò tót cao to chở thợ mỏ lên tầng, vào lò</a:t>
            </a:r>
            <a:r>
              <a:rPr lang="en-US" sz="3200">
                <a:latin typeface="UTM Avo" panose="02040603050506020204" pitchFamily="18" charset="0"/>
              </a:rPr>
              <a:t>.</a:t>
            </a:r>
            <a:r>
              <a:rPr lang="vi-VN" sz="3200">
                <a:latin typeface="UTM Avo" panose="02040603050506020204" pitchFamily="18" charset="0"/>
              </a:rPr>
              <a:t> </a:t>
            </a:r>
            <a:r>
              <a:rPr lang="en-US" sz="3200">
                <a:latin typeface="UTM Avo" panose="02040603050506020204" pitchFamily="18" charset="0"/>
              </a:rPr>
              <a:t>   T</a:t>
            </a:r>
            <a:r>
              <a:rPr lang="vi-VN" sz="3200">
                <a:latin typeface="UTM Avo" panose="02040603050506020204" pitchFamily="18" charset="0"/>
              </a:rPr>
              <a:t>iếng còi bíp bíp inh ỏi</a:t>
            </a:r>
            <a:r>
              <a:rPr lang="en-US" sz="3200">
                <a:latin typeface="UTM Avo" panose="02040603050506020204" pitchFamily="18" charset="0"/>
              </a:rPr>
              <a:t>.</a:t>
            </a:r>
            <a:r>
              <a:rPr lang="vi-VN" sz="3200">
                <a:latin typeface="UTM Avo" panose="02040603050506020204" pitchFamily="18" charset="0"/>
              </a:rPr>
              <a:t> </a:t>
            </a:r>
            <a:r>
              <a:rPr lang="en-US" sz="3200">
                <a:latin typeface="UTM Avo" panose="02040603050506020204" pitchFamily="18" charset="0"/>
              </a:rPr>
              <a:t>  N</a:t>
            </a:r>
            <a:r>
              <a:rPr lang="vi-VN" sz="3200">
                <a:latin typeface="UTM Avo" panose="02040603050506020204" pitchFamily="18" charset="0"/>
              </a:rPr>
              <a:t>hững người thợ điện, thợ cơ khí, thợ sàng rửa vội vã tới xưởng thay ca</a:t>
            </a:r>
            <a:r>
              <a:rPr lang="en-US" sz="3200">
                <a:latin typeface="UTM Avo" panose="02040603050506020204" pitchFamily="18" charset="0"/>
              </a:rPr>
              <a:t>.</a:t>
            </a:r>
            <a:r>
              <a:rPr lang="vi-VN" sz="3200">
                <a:latin typeface="UTM Avo" panose="02040603050506020204" pitchFamily="18" charset="0"/>
              </a:rPr>
              <a:t> </a:t>
            </a:r>
            <a:r>
              <a:rPr lang="en-US" sz="3200">
                <a:latin typeface="UTM Avo" panose="02040603050506020204" pitchFamily="18" charset="0"/>
              </a:rPr>
              <a:t>  C</a:t>
            </a:r>
            <a:r>
              <a:rPr lang="vi-VN" sz="3200">
                <a:latin typeface="UTM Avo" panose="02040603050506020204" pitchFamily="18" charset="0"/>
              </a:rPr>
              <a:t>ác chị mậu dịch viên mở cửa các quầy hàng</a:t>
            </a:r>
            <a:r>
              <a:rPr lang="en-US" sz="3200">
                <a:latin typeface="UTM Avo" panose="02040603050506020204" pitchFamily="18" charset="0"/>
              </a:rPr>
              <a:t>.   C</a:t>
            </a:r>
            <a:r>
              <a:rPr lang="vi-VN" sz="3200">
                <a:latin typeface="UTM Avo" panose="02040603050506020204" pitchFamily="18" charset="0"/>
              </a:rPr>
              <a:t>ác em nhỏ</a:t>
            </a:r>
            <a:r>
              <a:rPr lang="en-US" sz="3200">
                <a:latin typeface="UTM Avo" panose="02040603050506020204" pitchFamily="18" charset="0"/>
              </a:rPr>
              <a:t> </a:t>
            </a:r>
            <a:r>
              <a:rPr lang="vi-VN" sz="3200">
                <a:latin typeface="UTM Avo" panose="02040603050506020204" pitchFamily="18" charset="0"/>
              </a:rPr>
              <a:t>kéo nhau tới lớp.</a:t>
            </a:r>
            <a:endParaRPr lang="en-US" sz="3200">
              <a:latin typeface="UTM Avo" panose="02040603050506020204" pitchFamily="18" charset="0"/>
            </a:endParaRPr>
          </a:p>
          <a:p>
            <a:pPr algn="r"/>
            <a:r>
              <a:rPr lang="en-US" sz="3200" b="1" i="1">
                <a:latin typeface="UTM Avo" panose="02040603050506020204" pitchFamily="18" charset="0"/>
              </a:rPr>
              <a:t>Theo Thi Sảnh</a:t>
            </a:r>
            <a:endParaRPr lang="vi-VN" sz="3200" b="1" i="1">
              <a:latin typeface="UTM Avo" panose="02040603050506020204" pitchFamily="18" charset="0"/>
            </a:endParaRPr>
          </a:p>
        </p:txBody>
      </p:sp>
    </p:spTree>
    <p:extLst>
      <p:ext uri="{BB962C8B-B14F-4D97-AF65-F5344CB8AC3E}">
        <p14:creationId xmlns:p14="http://schemas.microsoft.com/office/powerpoint/2010/main" val="2592584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8" grpId="0"/>
      <p:bldP spid="6"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4BF9BAE9-F633-E769-92D8-C10C39094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7" name="矩形 7">
            <a:extLst>
              <a:ext uri="{FF2B5EF4-FFF2-40B4-BE49-F238E27FC236}">
                <a16:creationId xmlns:a16="http://schemas.microsoft.com/office/drawing/2014/main" id="{C0830028-107D-4BE8-5232-4FC475E80AE9}"/>
              </a:ext>
            </a:extLst>
          </p:cNvPr>
          <p:cNvSpPr/>
          <p:nvPr/>
        </p:nvSpPr>
        <p:spPr>
          <a:xfrm>
            <a:off x="0" y="-330759"/>
            <a:ext cx="12192000" cy="6858000"/>
          </a:xfrm>
          <a:prstGeom prst="rect">
            <a:avLst/>
          </a:prstGeom>
          <a:blipFill dpi="0" rotWithShape="1">
            <a:blip r:embed="rId3">
              <a:alphaModFix amt="2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pic>
        <p:nvPicPr>
          <p:cNvPr id="9" name="图片 4">
            <a:extLst>
              <a:ext uri="{FF2B5EF4-FFF2-40B4-BE49-F238E27FC236}">
                <a16:creationId xmlns:a16="http://schemas.microsoft.com/office/drawing/2014/main" id="{CBFF841A-BBBE-6BCB-889D-EB08D154F696}"/>
              </a:ext>
            </a:extLst>
          </p:cNvPr>
          <p:cNvPicPr>
            <a:picLocks noChangeAspect="1"/>
          </p:cNvPicPr>
          <p:nvPr/>
        </p:nvPicPr>
        <p:blipFill rotWithShape="1">
          <a:blip r:embed="rId4">
            <a:extLst>
              <a:ext uri="{28A0092B-C50C-407E-A947-70E740481C1C}">
                <a14:useLocalDpi xmlns:a14="http://schemas.microsoft.com/office/drawing/2010/main" val="0"/>
              </a:ext>
            </a:extLst>
          </a:blip>
          <a:srcRect l="61893" t="40481" r="498" b="5686"/>
          <a:stretch/>
        </p:blipFill>
        <p:spPr>
          <a:xfrm>
            <a:off x="8420100" y="3813901"/>
            <a:ext cx="3544868" cy="253540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929" t="24502" r="12986" b="13237"/>
          <a:stretch/>
        </p:blipFill>
        <p:spPr>
          <a:xfrm>
            <a:off x="2570966" y="887745"/>
            <a:ext cx="7391400" cy="3624943"/>
          </a:xfrm>
          <a:prstGeom prst="rect">
            <a:avLst/>
          </a:prstGeom>
        </p:spPr>
      </p:pic>
      <p:grpSp>
        <p:nvGrpSpPr>
          <p:cNvPr id="71" name="Group 70"/>
          <p:cNvGrpSpPr/>
          <p:nvPr/>
        </p:nvGrpSpPr>
        <p:grpSpPr>
          <a:xfrm>
            <a:off x="4329990" y="330759"/>
            <a:ext cx="3715503" cy="497622"/>
            <a:chOff x="5554716" y="1288467"/>
            <a:chExt cx="5475890" cy="838926"/>
          </a:xfrm>
        </p:grpSpPr>
        <p:sp>
          <p:nvSpPr>
            <p:cNvPr id="72" name="Rounded Rectangle 71"/>
            <p:cNvSpPr/>
            <p:nvPr/>
          </p:nvSpPr>
          <p:spPr>
            <a:xfrm>
              <a:off x="6285185" y="1381157"/>
              <a:ext cx="4014952" cy="678869"/>
            </a:xfrm>
            <a:prstGeom prst="roundRect">
              <a:avLst>
                <a:gd name="adj" fmla="val 50000"/>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554716" y="1337603"/>
              <a:ext cx="5475890" cy="778307"/>
            </a:xfrm>
            <a:prstGeom prst="rect">
              <a:avLst/>
            </a:prstGeom>
            <a:noFill/>
          </p:spPr>
          <p:txBody>
            <a:bodyPr wrap="square" rtlCol="0">
              <a:spAutoFit/>
            </a:bodyPr>
            <a:lstStyle/>
            <a:p>
              <a:pPr algn="ctr"/>
              <a:r>
                <a:rPr lang="en-US" sz="2400">
                  <a:latin typeface="SVN-Square" panose="02040603050506020204" pitchFamily="18" charset="0"/>
                </a:rPr>
                <a:t>Luyện từ và câu</a:t>
              </a:r>
              <a:endParaRPr lang="en-US" sz="2400" dirty="0">
                <a:latin typeface="SVN-Square" panose="02040603050506020204" pitchFamily="18" charset="0"/>
              </a:endParaRPr>
            </a:p>
          </p:txBody>
        </p:sp>
        <p:sp>
          <p:nvSpPr>
            <p:cNvPr id="74" name="Rounded Rectangle 73"/>
            <p:cNvSpPr/>
            <p:nvPr/>
          </p:nvSpPr>
          <p:spPr>
            <a:xfrm>
              <a:off x="6156197" y="1288467"/>
              <a:ext cx="4272929" cy="838926"/>
            </a:xfrm>
            <a:prstGeom prst="roundRect">
              <a:avLst>
                <a:gd name="adj" fmla="val 50000"/>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p:val>
                                            <p:fltVal val="0"/>
                                          </p:val>
                                        </p:tav>
                                        <p:tav tm="100000">
                                          <p:val>
                                            <p:strVal val="#ppt_w"/>
                                          </p:val>
                                        </p:tav>
                                      </p:tavLst>
                                    </p:anim>
                                    <p:anim calcmode="lin" valueType="num">
                                      <p:cBhvr>
                                        <p:cTn id="8" dur="1000" fill="hold"/>
                                        <p:tgtEl>
                                          <p:spTgt spid="71"/>
                                        </p:tgtEl>
                                        <p:attrNameLst>
                                          <p:attrName>ppt_h</p:attrName>
                                        </p:attrNameLst>
                                      </p:cBhvr>
                                      <p:tavLst>
                                        <p:tav tm="0">
                                          <p:val>
                                            <p:fltVal val="0"/>
                                          </p:val>
                                        </p:tav>
                                        <p:tav tm="100000">
                                          <p:val>
                                            <p:strVal val="#ppt_h"/>
                                          </p:val>
                                        </p:tav>
                                      </p:tavLst>
                                    </p:anim>
                                    <p:anim calcmode="lin" valueType="num">
                                      <p:cBhvr>
                                        <p:cTn id="9" dur="1000" fill="hold"/>
                                        <p:tgtEl>
                                          <p:spTgt spid="71"/>
                                        </p:tgtEl>
                                        <p:attrNameLst>
                                          <p:attrName>style.rotation</p:attrName>
                                        </p:attrNameLst>
                                      </p:cBhvr>
                                      <p:tavLst>
                                        <p:tav tm="0">
                                          <p:val>
                                            <p:fltVal val="90"/>
                                          </p:val>
                                        </p:tav>
                                        <p:tav tm="100000">
                                          <p:val>
                                            <p:fltVal val="0"/>
                                          </p:val>
                                        </p:tav>
                                      </p:tavLst>
                                    </p:anim>
                                    <p:animEffect transition="in" filter="fade">
                                      <p:cBhvr>
                                        <p:cTn id="10" dur="10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C7CECD6-ABEE-A010-9B6A-1A9BD3185C54}"/>
              </a:ext>
            </a:extLst>
          </p:cNvPr>
          <p:cNvSpPr/>
          <p:nvPr/>
        </p:nvSpPr>
        <p:spPr>
          <a:xfrm>
            <a:off x="0" y="1161849"/>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nvGrpSpPr>
          <p:cNvPr id="64" name="Group 63"/>
          <p:cNvGrpSpPr/>
          <p:nvPr/>
        </p:nvGrpSpPr>
        <p:grpSpPr>
          <a:xfrm>
            <a:off x="736550" y="936299"/>
            <a:ext cx="9194850" cy="3146550"/>
            <a:chOff x="5628731" y="2050927"/>
            <a:chExt cx="4654247" cy="3146550"/>
          </a:xfrm>
        </p:grpSpPr>
        <p:sp>
          <p:nvSpPr>
            <p:cNvPr id="63" name="TextBox 62"/>
            <p:cNvSpPr txBox="1"/>
            <p:nvPr/>
          </p:nvSpPr>
          <p:spPr>
            <a:xfrm>
              <a:off x="5628731" y="2150489"/>
              <a:ext cx="4554401" cy="3046988"/>
            </a:xfrm>
            <a:prstGeom prst="rect">
              <a:avLst/>
            </a:prstGeom>
            <a:noFill/>
          </p:spPr>
          <p:txBody>
            <a:bodyPr wrap="square" rtlCol="0">
              <a:spAutoFit/>
            </a:bodyPr>
            <a:lstStyle/>
            <a:p>
              <a:pPr algn="r"/>
              <a:r>
                <a:rPr lang="en-US" sz="9600">
                  <a:solidFill>
                    <a:srgbClr val="48F6F2"/>
                  </a:solidFill>
                  <a:latin typeface="UTM Guanine" panose="02040603050506020204" pitchFamily="18" charset="0"/>
                </a:rPr>
                <a:t>KHÁM PHÁ</a:t>
              </a:r>
            </a:p>
          </p:txBody>
        </p:sp>
        <p:sp>
          <p:nvSpPr>
            <p:cNvPr id="79" name="TextBox 78"/>
            <p:cNvSpPr txBox="1"/>
            <p:nvPr/>
          </p:nvSpPr>
          <p:spPr>
            <a:xfrm>
              <a:off x="5678654" y="2108447"/>
              <a:ext cx="4554401" cy="3046988"/>
            </a:xfrm>
            <a:prstGeom prst="rect">
              <a:avLst/>
            </a:prstGeom>
            <a:noFill/>
          </p:spPr>
          <p:txBody>
            <a:bodyPr wrap="square" rtlCol="0">
              <a:spAutoFit/>
            </a:bodyPr>
            <a:lstStyle/>
            <a:p>
              <a:pPr algn="r"/>
              <a:r>
                <a:rPr lang="en-US" sz="9600">
                  <a:latin typeface="UTM Guanine" panose="02040603050506020204" pitchFamily="18" charset="0"/>
                </a:rPr>
                <a:t>KHÁM PHÁ</a:t>
              </a:r>
            </a:p>
          </p:txBody>
        </p:sp>
        <p:sp>
          <p:nvSpPr>
            <p:cNvPr id="80" name="TextBox 79"/>
            <p:cNvSpPr txBox="1"/>
            <p:nvPr/>
          </p:nvSpPr>
          <p:spPr>
            <a:xfrm>
              <a:off x="5728577" y="2050927"/>
              <a:ext cx="4554401" cy="3046988"/>
            </a:xfrm>
            <a:prstGeom prst="rect">
              <a:avLst/>
            </a:prstGeom>
            <a:noFill/>
          </p:spPr>
          <p:txBody>
            <a:bodyPr wrap="square" rtlCol="0">
              <a:spAutoFit/>
            </a:bodyPr>
            <a:lstStyle/>
            <a:p>
              <a:pPr algn="r"/>
              <a:r>
                <a:rPr lang="en-US" sz="9600">
                  <a:solidFill>
                    <a:srgbClr val="FFBAA3"/>
                  </a:solidFill>
                  <a:latin typeface="UTM Guanine" panose="02040603050506020204" pitchFamily="18" charset="0"/>
                </a:rPr>
                <a:t>KHÁM PHÁ</a:t>
              </a:r>
            </a:p>
          </p:txBody>
        </p:sp>
      </p:grpSp>
      <p:pic>
        <p:nvPicPr>
          <p:cNvPr id="2" name="图片 20">
            <a:extLst>
              <a:ext uri="{FF2B5EF4-FFF2-40B4-BE49-F238E27FC236}">
                <a16:creationId xmlns:a16="http://schemas.microsoft.com/office/drawing/2014/main" id="{FBDE28F7-7388-19E3-524A-D5C033CDE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50506" y="2968685"/>
            <a:ext cx="3955774" cy="3955774"/>
          </a:xfrm>
          <a:prstGeom prst="rect">
            <a:avLst/>
          </a:prstGeom>
        </p:spPr>
      </p:pic>
    </p:spTree>
    <p:extLst>
      <p:ext uri="{BB962C8B-B14F-4D97-AF65-F5344CB8AC3E}">
        <p14:creationId xmlns:p14="http://schemas.microsoft.com/office/powerpoint/2010/main" val="669700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ppt_w</p:attrName>
                                        </p:attrNameLst>
                                      </p:cBhvr>
                                      <p:tavLst>
                                        <p:tav tm="0">
                                          <p:val>
                                            <p:fltVal val="0"/>
                                          </p:val>
                                        </p:tav>
                                        <p:tav tm="100000">
                                          <p:val>
                                            <p:strVal val="#ppt_w"/>
                                          </p:val>
                                        </p:tav>
                                      </p:tavLst>
                                    </p:anim>
                                    <p:anim calcmode="lin" valueType="num">
                                      <p:cBhvr>
                                        <p:cTn id="8" dur="1000" fill="hold"/>
                                        <p:tgtEl>
                                          <p:spTgt spid="64"/>
                                        </p:tgtEl>
                                        <p:attrNameLst>
                                          <p:attrName>ppt_h</p:attrName>
                                        </p:attrNameLst>
                                      </p:cBhvr>
                                      <p:tavLst>
                                        <p:tav tm="0">
                                          <p:val>
                                            <p:fltVal val="0"/>
                                          </p:val>
                                        </p:tav>
                                        <p:tav tm="100000">
                                          <p:val>
                                            <p:strVal val="#ppt_h"/>
                                          </p:val>
                                        </p:tav>
                                      </p:tavLst>
                                    </p:anim>
                                    <p:anim calcmode="lin" valueType="num">
                                      <p:cBhvr>
                                        <p:cTn id="9" dur="1000" fill="hold"/>
                                        <p:tgtEl>
                                          <p:spTgt spid="64"/>
                                        </p:tgtEl>
                                        <p:attrNameLst>
                                          <p:attrName>style.rotation</p:attrName>
                                        </p:attrNameLst>
                                      </p:cBhvr>
                                      <p:tavLst>
                                        <p:tav tm="0">
                                          <p:val>
                                            <p:fltVal val="90"/>
                                          </p:val>
                                        </p:tav>
                                        <p:tav tm="100000">
                                          <p:val>
                                            <p:fltVal val="0"/>
                                          </p:val>
                                        </p:tav>
                                      </p:tavLst>
                                    </p:anim>
                                    <p:animEffect transition="in" filter="fade">
                                      <p:cBhvr>
                                        <p:cTn id="10" dur="10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p:cNvGrpSpPr/>
          <p:nvPr/>
        </p:nvGrpSpPr>
        <p:grpSpPr>
          <a:xfrm>
            <a:off x="-69668" y="0"/>
            <a:ext cx="3865952" cy="2124891"/>
            <a:chOff x="624344" y="1739891"/>
            <a:chExt cx="3865952"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16871" y="2540726"/>
              <a:ext cx="3273425" cy="523220"/>
            </a:xfrm>
            <a:prstGeom prst="rect">
              <a:avLst/>
            </a:prstGeom>
            <a:noFill/>
            <a:effectLst/>
          </p:spPr>
          <p:txBody>
            <a:bodyPr wrap="square" rtlCol="0">
              <a:spAutoFit/>
            </a:bodyPr>
            <a:lstStyle/>
            <a:p>
              <a:pPr algn="l"/>
              <a:r>
                <a:rPr lang="en-US" sz="2800">
                  <a:solidFill>
                    <a:srgbClr val="396250"/>
                  </a:solidFill>
                  <a:latin typeface="UTM Guanine" panose="02040603050506020204" pitchFamily="18" charset="0"/>
                  <a:ea typeface="字魂151号-联盟综艺体" panose="00000500000000000000" charset="-122"/>
                </a:rPr>
                <a:t>KHÁM PHÁ</a:t>
              </a:r>
              <a:endParaRPr lang="en-US" sz="2800">
                <a:ln>
                  <a:noFill/>
                </a:ln>
                <a:solidFill>
                  <a:srgbClr val="396250"/>
                </a:solidFill>
                <a:effectLst/>
                <a:latin typeface="UTM Guanine" panose="02040603050506020204" pitchFamily="18" charset="0"/>
                <a:ea typeface="字魂151号-联盟综艺体" panose="00000500000000000000" charset="-122"/>
              </a:endParaRPr>
            </a:p>
          </p:txBody>
        </p:sp>
      </p:grpSp>
      <p:sp>
        <p:nvSpPr>
          <p:cNvPr id="39" name="Rectangle 38"/>
          <p:cNvSpPr/>
          <p:nvPr/>
        </p:nvSpPr>
        <p:spPr>
          <a:xfrm>
            <a:off x="3399626" y="1038083"/>
            <a:ext cx="8287277" cy="646331"/>
          </a:xfrm>
          <a:prstGeom prst="rect">
            <a:avLst/>
          </a:prstGeom>
        </p:spPr>
        <p:txBody>
          <a:bodyPr wrap="square">
            <a:spAutoFit/>
          </a:bodyPr>
          <a:lstStyle/>
          <a:p>
            <a:pPr algn="just"/>
            <a:r>
              <a:rPr lang="en-US" sz="3600" b="1">
                <a:solidFill>
                  <a:srgbClr val="0070C0"/>
                </a:solidFill>
                <a:latin typeface="SVN-Heroe Pro Inline" pitchFamily="50" charset="0"/>
              </a:rPr>
              <a:t>Xác định nội dung của mỗi đoạn văn sau:</a:t>
            </a:r>
          </a:p>
        </p:txBody>
      </p:sp>
      <p:sp>
        <p:nvSpPr>
          <p:cNvPr id="20" name="Rectangle 19"/>
          <p:cNvSpPr/>
          <p:nvPr/>
        </p:nvSpPr>
        <p:spPr>
          <a:xfrm>
            <a:off x="311807" y="5562911"/>
            <a:ext cx="11507315" cy="646331"/>
          </a:xfrm>
          <a:prstGeom prst="rect">
            <a:avLst/>
          </a:prstGeom>
        </p:spPr>
        <p:txBody>
          <a:bodyPr wrap="square">
            <a:spAutoFit/>
          </a:bodyPr>
          <a:lstStyle/>
          <a:p>
            <a:pPr algn="ctr"/>
            <a:r>
              <a:rPr lang="en-US" sz="3600" b="1">
                <a:solidFill>
                  <a:srgbClr val="FF0000"/>
                </a:solidFill>
                <a:latin typeface="SVN-Heroe Pro Inline" pitchFamily="50" charset="0"/>
              </a:rPr>
              <a:t>Giới thiệu cách trang trí, sắp xếp hoa văn trên trống đồng. </a:t>
            </a:r>
          </a:p>
        </p:txBody>
      </p:sp>
      <p:sp>
        <p:nvSpPr>
          <p:cNvPr id="11" name="Rectangle 10"/>
          <p:cNvSpPr/>
          <p:nvPr/>
        </p:nvSpPr>
        <p:spPr>
          <a:xfrm>
            <a:off x="1365635" y="2124891"/>
            <a:ext cx="10208874" cy="452846"/>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2859" y="2577737"/>
            <a:ext cx="11051650" cy="492369"/>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2859" y="3070106"/>
            <a:ext cx="1723952" cy="452846"/>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4717" y="2067785"/>
            <a:ext cx="11246679" cy="3323987"/>
          </a:xfrm>
          <a:prstGeom prst="rect">
            <a:avLst/>
          </a:prstGeom>
        </p:spPr>
        <p:txBody>
          <a:bodyPr wrap="square">
            <a:spAutoFit/>
          </a:bodyPr>
          <a:lstStyle/>
          <a:p>
            <a:pPr algn="just"/>
            <a:r>
              <a:rPr lang="en-US" sz="3000">
                <a:latin typeface="UTM Avo" panose="02040603050506020204" pitchFamily="18" charset="0"/>
              </a:rPr>
              <a:t>	</a:t>
            </a:r>
            <a:r>
              <a:rPr lang="vi-VN" sz="3000" i="1">
                <a:latin typeface="UTM Avo" panose="02040603050506020204" pitchFamily="18" charset="0"/>
              </a:rPr>
              <a:t>Trống đồng Đông Sơn đa dạng không chỉ về hình dáng, kích thước mà cả về phong cách trang trí, sắp xếp hoa văn. </a:t>
            </a:r>
            <a:r>
              <a:rPr lang="vi-VN" sz="3000">
                <a:latin typeface="UTM Avo" panose="02040603050506020204" pitchFamily="18" charset="0"/>
              </a:rPr>
              <a:t>Giữa mặt trống bao giờ cũng có hình ngôi sao nhiều cánh toả ra xung quanh. Tiếp đến là những hình tròn đồng tâm, hình vũ công nhảy múa, chèo thuyền, hình chim bay, hươu nai có gạc,...</a:t>
            </a:r>
          </a:p>
          <a:p>
            <a:pPr algn="r"/>
            <a:r>
              <a:rPr lang="vi-VN" sz="3000">
                <a:latin typeface="UTM Avo" panose="02040603050506020204" pitchFamily="18" charset="0"/>
              </a:rPr>
              <a:t>Theo Nguyễn Văn Huyên</a:t>
            </a:r>
          </a:p>
        </p:txBody>
      </p:sp>
    </p:spTree>
    <p:extLst>
      <p:ext uri="{BB962C8B-B14F-4D97-AF65-F5344CB8AC3E}">
        <p14:creationId xmlns:p14="http://schemas.microsoft.com/office/powerpoint/2010/main" val="3498900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0" grpId="0"/>
      <p:bldP spid="11" grpId="0" animBg="1"/>
      <p:bldP spid="12" grpId="0" animBg="1"/>
      <p:bldP spid="1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2"/>
          <p:cNvGrpSpPr/>
          <p:nvPr/>
        </p:nvGrpSpPr>
        <p:grpSpPr>
          <a:xfrm>
            <a:off x="-69668" y="0"/>
            <a:ext cx="3865952" cy="2124891"/>
            <a:chOff x="624344" y="1739891"/>
            <a:chExt cx="3865952" cy="2124891"/>
          </a:xfrm>
        </p:grpSpPr>
        <p:pic>
          <p:nvPicPr>
            <p:cNvPr id="34" name="Picture 33" descr="Logo, company name&#10;&#10;Description automatically generated">
              <a:extLst>
                <a:ext uri="{FF2B5EF4-FFF2-40B4-BE49-F238E27FC236}">
                  <a16:creationId xmlns:a16="http://schemas.microsoft.com/office/drawing/2014/main" id="{A86542A2-F99C-71C5-71F8-53732153B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44" y="1739891"/>
              <a:ext cx="3601513" cy="2124891"/>
            </a:xfrm>
            <a:prstGeom prst="rect">
              <a:avLst/>
            </a:prstGeom>
          </p:spPr>
        </p:pic>
        <p:sp>
          <p:nvSpPr>
            <p:cNvPr id="78" name="文本框 77"/>
            <p:cNvSpPr txBox="1"/>
            <p:nvPr/>
          </p:nvSpPr>
          <p:spPr>
            <a:xfrm>
              <a:off x="1216871" y="2540726"/>
              <a:ext cx="3273425" cy="523220"/>
            </a:xfrm>
            <a:prstGeom prst="rect">
              <a:avLst/>
            </a:prstGeom>
            <a:noFill/>
            <a:effectLst/>
          </p:spPr>
          <p:txBody>
            <a:bodyPr wrap="square" rtlCol="0">
              <a:spAutoFit/>
            </a:bodyPr>
            <a:lstStyle/>
            <a:p>
              <a:pPr algn="l"/>
              <a:r>
                <a:rPr lang="en-US" sz="2800">
                  <a:solidFill>
                    <a:srgbClr val="396250"/>
                  </a:solidFill>
                  <a:latin typeface="UTM Guanine" panose="02040603050506020204" pitchFamily="18" charset="0"/>
                  <a:ea typeface="字魂151号-联盟综艺体" panose="00000500000000000000" charset="-122"/>
                </a:rPr>
                <a:t>KHÁM PHÁ</a:t>
              </a:r>
              <a:endParaRPr lang="en-US" sz="2800">
                <a:ln>
                  <a:noFill/>
                </a:ln>
                <a:solidFill>
                  <a:srgbClr val="396250"/>
                </a:solidFill>
                <a:effectLst/>
                <a:latin typeface="UTM Guanine" panose="02040603050506020204" pitchFamily="18" charset="0"/>
                <a:ea typeface="字魂151号-联盟综艺体" panose="00000500000000000000" charset="-122"/>
              </a:endParaRPr>
            </a:p>
          </p:txBody>
        </p:sp>
      </p:grpSp>
      <p:sp>
        <p:nvSpPr>
          <p:cNvPr id="39" name="Rectangle 38"/>
          <p:cNvSpPr/>
          <p:nvPr/>
        </p:nvSpPr>
        <p:spPr>
          <a:xfrm>
            <a:off x="3399626" y="921745"/>
            <a:ext cx="8287277" cy="646331"/>
          </a:xfrm>
          <a:prstGeom prst="rect">
            <a:avLst/>
          </a:prstGeom>
        </p:spPr>
        <p:txBody>
          <a:bodyPr wrap="square">
            <a:spAutoFit/>
          </a:bodyPr>
          <a:lstStyle/>
          <a:p>
            <a:pPr algn="just"/>
            <a:r>
              <a:rPr lang="en-US" sz="3600" b="1">
                <a:solidFill>
                  <a:srgbClr val="0070C0"/>
                </a:solidFill>
                <a:latin typeface="SVN-Heroe Pro Inline" pitchFamily="50" charset="0"/>
              </a:rPr>
              <a:t>Xác định nội dung của mỗi đoạn văn sau:</a:t>
            </a:r>
          </a:p>
        </p:txBody>
      </p:sp>
      <p:sp>
        <p:nvSpPr>
          <p:cNvPr id="20" name="Rectangle 19"/>
          <p:cNvSpPr/>
          <p:nvPr/>
        </p:nvSpPr>
        <p:spPr>
          <a:xfrm>
            <a:off x="284398" y="5469513"/>
            <a:ext cx="11507315" cy="1077218"/>
          </a:xfrm>
          <a:prstGeom prst="rect">
            <a:avLst/>
          </a:prstGeom>
        </p:spPr>
        <p:txBody>
          <a:bodyPr wrap="square">
            <a:spAutoFit/>
          </a:bodyPr>
          <a:lstStyle/>
          <a:p>
            <a:pPr algn="ctr"/>
            <a:r>
              <a:rPr lang="en-US" sz="3200" b="1">
                <a:solidFill>
                  <a:srgbClr val="FF0000"/>
                </a:solidFill>
                <a:latin typeface="SVN-Heroe Pro Inline" pitchFamily="50" charset="0"/>
              </a:rPr>
              <a:t>Nêu nhận định sản vật ở biển mang lại cho phố chài mang lại vẻ đẹp riêng biệt độc đáo. </a:t>
            </a:r>
          </a:p>
        </p:txBody>
      </p:sp>
      <p:sp>
        <p:nvSpPr>
          <p:cNvPr id="11" name="Rectangle 10"/>
          <p:cNvSpPr/>
          <p:nvPr/>
        </p:nvSpPr>
        <p:spPr>
          <a:xfrm>
            <a:off x="1936909" y="4034961"/>
            <a:ext cx="9645491" cy="418017"/>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2860" y="4448057"/>
            <a:ext cx="2629644" cy="418017"/>
          </a:xfrm>
          <a:prstGeom prst="rect">
            <a:avLst/>
          </a:prstGeom>
          <a:solidFill>
            <a:srgbClr val="F9F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4717" y="1824418"/>
            <a:ext cx="11246679" cy="3539430"/>
          </a:xfrm>
          <a:prstGeom prst="rect">
            <a:avLst/>
          </a:prstGeom>
        </p:spPr>
        <p:txBody>
          <a:bodyPr wrap="square">
            <a:spAutoFit/>
          </a:bodyPr>
          <a:lstStyle/>
          <a:p>
            <a:pPr algn="just"/>
            <a:r>
              <a:rPr lang="en-US" sz="2800">
                <a:latin typeface="UTM Avo" panose="02040603050506020204" pitchFamily="18" charset="0"/>
              </a:rPr>
              <a:t>	</a:t>
            </a:r>
            <a:r>
              <a:rPr lang="vi-VN" sz="2800">
                <a:latin typeface="UTM Avo" panose="02040603050506020204" pitchFamily="18" charset="0"/>
              </a:rPr>
              <a:t>Nhà cửa ở đây phần lớn xây bằng đá với sò, hai thứ vật liệu sẵn có của núi và biển. Trong nhà, ngoài ngõ đâu đâu cũng sực nức mùi cá biển. Cá thu, cá chim, cá mực, tôm hùm,…phơi đầy trên sàn, trên nóc nhà, bờ tường, bãi cát. Chậu cảnh thì làm bằng những con ốc biển khổng lồ, to bằng cái mũ. </a:t>
            </a:r>
            <a:r>
              <a:rPr lang="vi-VN" sz="2800" i="1">
                <a:latin typeface="UTM Avo" panose="02040603050506020204" pitchFamily="18" charset="0"/>
              </a:rPr>
              <a:t>Sản vật ở biển tô điểm cho phố chài một vẻ đẹp độc đáo, riêng biệt</a:t>
            </a:r>
            <a:r>
              <a:rPr lang="vi-VN" sz="2800">
                <a:latin typeface="UTM Avo" panose="02040603050506020204" pitchFamily="18" charset="0"/>
              </a:rPr>
              <a:t>.</a:t>
            </a:r>
          </a:p>
          <a:p>
            <a:pPr algn="r"/>
            <a:r>
              <a:rPr lang="vi-VN" sz="2800">
                <a:latin typeface="UTM Avo" panose="02040603050506020204" pitchFamily="18" charset="0"/>
              </a:rPr>
              <a:t>Theo Tiếng Việt 4, 2002</a:t>
            </a:r>
          </a:p>
        </p:txBody>
      </p:sp>
    </p:spTree>
    <p:extLst>
      <p:ext uri="{BB962C8B-B14F-4D97-AF65-F5344CB8AC3E}">
        <p14:creationId xmlns:p14="http://schemas.microsoft.com/office/powerpoint/2010/main" val="563832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animBg="1"/>
      <p:bldP spid="1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96250"/>
        </a:solidFill>
        <a:effectLst/>
      </p:bgPr>
    </p:bg>
    <p:spTree>
      <p:nvGrpSpPr>
        <p:cNvPr id="1" name=""/>
        <p:cNvGrpSpPr/>
        <p:nvPr/>
      </p:nvGrpSpPr>
      <p:grpSpPr>
        <a:xfrm>
          <a:off x="0" y="0"/>
          <a:ext cx="0" cy="0"/>
          <a:chOff x="0" y="0"/>
          <a:chExt cx="0" cy="0"/>
        </a:xfrm>
      </p:grpSpPr>
      <p:grpSp>
        <p:nvGrpSpPr>
          <p:cNvPr id="2" name="Group 1"/>
          <p:cNvGrpSpPr/>
          <p:nvPr/>
        </p:nvGrpSpPr>
        <p:grpSpPr>
          <a:xfrm>
            <a:off x="256993" y="324302"/>
            <a:ext cx="11665041" cy="6329045"/>
            <a:chOff x="283119" y="385263"/>
            <a:chExt cx="11351713" cy="5961380"/>
          </a:xfrm>
        </p:grpSpPr>
        <p:sp>
          <p:nvSpPr>
            <p:cNvPr id="8" name="圆角矩形 7"/>
            <p:cNvSpPr/>
            <p:nvPr/>
          </p:nvSpPr>
          <p:spPr>
            <a:xfrm>
              <a:off x="383267" y="476703"/>
              <a:ext cx="11251565" cy="5869940"/>
            </a:xfrm>
            <a:prstGeom prst="roundRect">
              <a:avLst>
                <a:gd name="adj" fmla="val 10940"/>
              </a:avLst>
            </a:prstGeom>
            <a:solidFill>
              <a:srgbClr val="FFC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7"/>
            <p:cNvSpPr/>
            <p:nvPr/>
          </p:nvSpPr>
          <p:spPr>
            <a:xfrm>
              <a:off x="283119" y="385263"/>
              <a:ext cx="11251565" cy="5869940"/>
            </a:xfrm>
            <a:prstGeom prst="roundRect">
              <a:avLst>
                <a:gd name="adj" fmla="val 10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4"/>
          <p:cNvSpPr/>
          <p:nvPr/>
        </p:nvSpPr>
        <p:spPr>
          <a:xfrm>
            <a:off x="359904" y="507518"/>
            <a:ext cx="11246679" cy="1631216"/>
          </a:xfrm>
          <a:prstGeom prst="rect">
            <a:avLst/>
          </a:prstGeom>
        </p:spPr>
        <p:txBody>
          <a:bodyPr wrap="square">
            <a:spAutoFit/>
          </a:bodyPr>
          <a:lstStyle/>
          <a:p>
            <a:pPr algn="just"/>
            <a:r>
              <a:rPr lang="en-US" sz="2000">
                <a:latin typeface="UTM Avo" panose="02040603050506020204" pitchFamily="18" charset="0"/>
              </a:rPr>
              <a:t>	</a:t>
            </a:r>
            <a:r>
              <a:rPr lang="vi-VN" sz="2000" b="1" i="1">
                <a:latin typeface="UTM Avo" panose="02040603050506020204" pitchFamily="18" charset="0"/>
              </a:rPr>
              <a:t>Trống đồng Đông Sơn đa dạng không chỉ về hình dáng, kích thước mà cả về phong cách trang trí, sắp xếp hoa văn. </a:t>
            </a:r>
            <a:r>
              <a:rPr lang="vi-VN" sz="2000">
                <a:latin typeface="UTM Avo" panose="02040603050506020204" pitchFamily="18" charset="0"/>
              </a:rPr>
              <a:t>Giữa mặt trống bao giờ cũng có hình ngôi sao nhiều cánh toả ra xung quanh. Tiếp đến là những hình tròn đồng tâm, hình vũ công nhảy múa, chèo thuyền, hình chim bay, hươu nai có gạc,...</a:t>
            </a:r>
          </a:p>
          <a:p>
            <a:pPr algn="r"/>
            <a:r>
              <a:rPr lang="vi-VN" sz="2000">
                <a:latin typeface="UTM Avo" panose="02040603050506020204" pitchFamily="18" charset="0"/>
              </a:rPr>
              <a:t>Theo Nguyễn Văn Huyên</a:t>
            </a:r>
          </a:p>
        </p:txBody>
      </p:sp>
      <p:sp>
        <p:nvSpPr>
          <p:cNvPr id="20" name="Rectangle 19"/>
          <p:cNvSpPr/>
          <p:nvPr/>
        </p:nvSpPr>
        <p:spPr>
          <a:xfrm>
            <a:off x="387311" y="4344398"/>
            <a:ext cx="11507315" cy="954107"/>
          </a:xfrm>
          <a:prstGeom prst="rect">
            <a:avLst/>
          </a:prstGeom>
        </p:spPr>
        <p:txBody>
          <a:bodyPr wrap="square">
            <a:spAutoFit/>
          </a:bodyPr>
          <a:lstStyle/>
          <a:p>
            <a:pPr marL="514350" indent="-514350" algn="just">
              <a:buAutoNum type="alphaLcPeriod"/>
            </a:pPr>
            <a:r>
              <a:rPr lang="en-US" sz="2800" b="1">
                <a:solidFill>
                  <a:srgbClr val="FF0000"/>
                </a:solidFill>
                <a:latin typeface="SVN-Heroe Pro Inline" pitchFamily="50" charset="0"/>
              </a:rPr>
              <a:t>Mỗi câu in nghiêng trong từng đoạn có vai trò gì đối với cả đoạn?</a:t>
            </a:r>
          </a:p>
          <a:p>
            <a:pPr marL="514350" indent="-514350" algn="just">
              <a:buAutoNum type="alphaLcPeriod"/>
            </a:pPr>
            <a:r>
              <a:rPr lang="en-US" sz="2800" b="1">
                <a:solidFill>
                  <a:srgbClr val="FF0000"/>
                </a:solidFill>
                <a:latin typeface="SVN-Heroe Pro Inline" pitchFamily="50" charset="0"/>
              </a:rPr>
              <a:t>Các câu còn lại nếu ý cụ thể hay ý khái quát của đoạn văn?</a:t>
            </a:r>
          </a:p>
        </p:txBody>
      </p:sp>
      <p:sp>
        <p:nvSpPr>
          <p:cNvPr id="11" name="Rectangle 10"/>
          <p:cNvSpPr/>
          <p:nvPr/>
        </p:nvSpPr>
        <p:spPr>
          <a:xfrm>
            <a:off x="359903" y="2262494"/>
            <a:ext cx="11246679" cy="1938992"/>
          </a:xfrm>
          <a:prstGeom prst="rect">
            <a:avLst/>
          </a:prstGeom>
        </p:spPr>
        <p:txBody>
          <a:bodyPr wrap="square">
            <a:spAutoFit/>
          </a:bodyPr>
          <a:lstStyle/>
          <a:p>
            <a:pPr algn="just"/>
            <a:r>
              <a:rPr lang="en-US" sz="2000">
                <a:latin typeface="UTM Avo" panose="02040603050506020204" pitchFamily="18" charset="0"/>
              </a:rPr>
              <a:t>	</a:t>
            </a:r>
            <a:r>
              <a:rPr lang="vi-VN" sz="2000">
                <a:latin typeface="UTM Avo" panose="02040603050506020204" pitchFamily="18" charset="0"/>
              </a:rPr>
              <a:t>Nhà cửa ở đây phần lớn xây bằng đá với sò, hai thứ vật liệu sẵn có của núi và biển. Trong nhà, ngoài ngõ đâu đâu cũng sực nức mùi cá biển. Cá thu, cá chim, cá mực, tôm hùm,…phơi đầy trên sàn, trên nóc nhà, bờ tường, bãi cát. Chậu cảnh thì làm bằng những con ốc biển khổng lồ, to bằng cái mũ. </a:t>
            </a:r>
            <a:r>
              <a:rPr lang="vi-VN" sz="2000" b="1" i="1">
                <a:latin typeface="UTM Avo" panose="02040603050506020204" pitchFamily="18" charset="0"/>
              </a:rPr>
              <a:t>Sản vật ở biển tô điểm cho phố chài một vẻ đẹp độc đáo, riêng biệt.</a:t>
            </a:r>
          </a:p>
          <a:p>
            <a:pPr algn="r"/>
            <a:r>
              <a:rPr lang="vi-VN" sz="2000">
                <a:latin typeface="UTM Avo" panose="02040603050506020204" pitchFamily="18" charset="0"/>
              </a:rPr>
              <a:t>Theo Tiếng Việt 4, 2002</a:t>
            </a:r>
          </a:p>
        </p:txBody>
      </p:sp>
      <p:sp>
        <p:nvSpPr>
          <p:cNvPr id="12" name="TextBox 11"/>
          <p:cNvSpPr txBox="1"/>
          <p:nvPr/>
        </p:nvSpPr>
        <p:spPr>
          <a:xfrm>
            <a:off x="677296" y="5347045"/>
            <a:ext cx="10721521" cy="1107996"/>
          </a:xfrm>
          <a:prstGeom prst="rect">
            <a:avLst/>
          </a:prstGeom>
          <a:noFill/>
        </p:spPr>
        <p:txBody>
          <a:bodyPr wrap="square" rtlCol="0">
            <a:spAutoFit/>
          </a:bodyPr>
          <a:lstStyle/>
          <a:p>
            <a:pPr algn="ctr"/>
            <a:r>
              <a:rPr lang="en-US" sz="6600">
                <a:ln w="38100">
                  <a:solidFill>
                    <a:srgbClr val="0070C0"/>
                  </a:solidFill>
                </a:ln>
                <a:solidFill>
                  <a:srgbClr val="8FC7F7"/>
                </a:solidFill>
                <a:latin typeface="UTM Guanine" panose="02040603050506020204" pitchFamily="18" charset="0"/>
              </a:rPr>
              <a:t>THẢO LUẬN NHÓM ĐÔI</a:t>
            </a:r>
          </a:p>
        </p:txBody>
      </p:sp>
    </p:spTree>
    <p:extLst>
      <p:ext uri="{BB962C8B-B14F-4D97-AF65-F5344CB8AC3E}">
        <p14:creationId xmlns:p14="http://schemas.microsoft.com/office/powerpoint/2010/main" val="535132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26,&quot;width&quot;:6839}"/>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2009</Words>
  <Application>Microsoft Office PowerPoint</Application>
  <PresentationFormat>Widescreen</PresentationFormat>
  <Paragraphs>104</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字魂105号-简雅黑</vt:lpstr>
      <vt:lpstr>UTM Guanine</vt:lpstr>
      <vt:lpstr>Calibri</vt:lpstr>
      <vt:lpstr>UTM Avo</vt:lpstr>
      <vt:lpstr>SVN-Square</vt:lpstr>
      <vt:lpstr>SVN-Heroe Pro Inline</vt:lpstr>
      <vt:lpstr>Arial</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 chu de</dc:title>
  <dc:subject>TV4</dc:subject>
  <dc:creator>KTUTS</dc:creator>
  <cp:keywords>VIETBAO</cp:keywords>
  <dc:description>KTUTS</dc:description>
  <cp:lastModifiedBy>Hanh Phan</cp:lastModifiedBy>
  <cp:revision>Z09</cp:revision>
  <dcterms:created xsi:type="dcterms:W3CDTF">2022-01-10T07:22:00Z</dcterms:created>
  <dcterms:modified xsi:type="dcterms:W3CDTF">2024-02-25T06:14:06Z</dcterms:modified>
  <cp:version>09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88F3BF03D2364B2691F0D9F725946290</vt:lpwstr>
  </property>
  <property fmtid="{D5CDD505-2E9C-101B-9397-08002B2CF9AE}" pid="3" name="KSOProductBuildVer">
    <vt:lpwstr>2052-11.1.0.11294</vt:lpwstr>
  </property>
</Properties>
</file>